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6858000" cx="9144000"/>
  <p:notesSz cx="66690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21" roundtripDataSignature="AMtx7miAC325eGDgQPCL2N38RtkbCfLu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customschemas.google.com/relationships/presentationmetadata" Target="meta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11725" y="744475"/>
            <a:ext cx="444625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0" name="Google Shape;70;p1:notes"/>
          <p:cNvSpPr/>
          <p:nvPr>
            <p:ph idx="2" type="sldImg"/>
          </p:nvPr>
        </p:nvSpPr>
        <p:spPr>
          <a:xfrm>
            <a:off x="1111725" y="744475"/>
            <a:ext cx="444625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3" name="Google Shape;133;p11:notes"/>
          <p:cNvSpPr/>
          <p:nvPr>
            <p:ph idx="2" type="sldImg"/>
          </p:nvPr>
        </p:nvSpPr>
        <p:spPr>
          <a:xfrm>
            <a:off x="1111725" y="744475"/>
            <a:ext cx="444625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0" name="Google Shape;140;p10:notes"/>
          <p:cNvSpPr/>
          <p:nvPr>
            <p:ph idx="2" type="sldImg"/>
          </p:nvPr>
        </p:nvSpPr>
        <p:spPr>
          <a:xfrm>
            <a:off x="1111725" y="744475"/>
            <a:ext cx="444625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7" name="Google Shape;147;p12:notes"/>
          <p:cNvSpPr/>
          <p:nvPr>
            <p:ph idx="2" type="sldImg"/>
          </p:nvPr>
        </p:nvSpPr>
        <p:spPr>
          <a:xfrm>
            <a:off x="1111725" y="744475"/>
            <a:ext cx="444625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4" name="Google Shape;154;p13:notes"/>
          <p:cNvSpPr/>
          <p:nvPr>
            <p:ph idx="2" type="sldImg"/>
          </p:nvPr>
        </p:nvSpPr>
        <p:spPr>
          <a:xfrm>
            <a:off x="1111725" y="744475"/>
            <a:ext cx="444625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7d87929f7e_0_0:notes"/>
          <p:cNvSpPr txBox="1"/>
          <p:nvPr>
            <p:ph idx="1" type="body"/>
          </p:nvPr>
        </p:nvSpPr>
        <p:spPr>
          <a:xfrm>
            <a:off x="666900" y="4715125"/>
            <a:ext cx="53352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1" name="Google Shape;161;g27d87929f7e_0_0:notes"/>
          <p:cNvSpPr/>
          <p:nvPr>
            <p:ph idx="2" type="sldImg"/>
          </p:nvPr>
        </p:nvSpPr>
        <p:spPr>
          <a:xfrm>
            <a:off x="1111725" y="744475"/>
            <a:ext cx="4446300" cy="3722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7" name="Google Shape;77;p2:notes"/>
          <p:cNvSpPr/>
          <p:nvPr>
            <p:ph idx="2" type="sldImg"/>
          </p:nvPr>
        </p:nvSpPr>
        <p:spPr>
          <a:xfrm>
            <a:off x="1111725" y="744475"/>
            <a:ext cx="444625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4" name="Google Shape;84;p3:notes"/>
          <p:cNvSpPr/>
          <p:nvPr>
            <p:ph idx="2" type="sldImg"/>
          </p:nvPr>
        </p:nvSpPr>
        <p:spPr>
          <a:xfrm>
            <a:off x="1111725" y="744475"/>
            <a:ext cx="444625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1" name="Google Shape;91;p4:notes"/>
          <p:cNvSpPr/>
          <p:nvPr>
            <p:ph idx="2" type="sldImg"/>
          </p:nvPr>
        </p:nvSpPr>
        <p:spPr>
          <a:xfrm>
            <a:off x="1111725" y="744475"/>
            <a:ext cx="444625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8" name="Google Shape;98;p5:notes"/>
          <p:cNvSpPr/>
          <p:nvPr>
            <p:ph idx="2" type="sldImg"/>
          </p:nvPr>
        </p:nvSpPr>
        <p:spPr>
          <a:xfrm>
            <a:off x="1111725" y="744475"/>
            <a:ext cx="444625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5" name="Google Shape;105;p6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2" name="Google Shape;112;p7:notes"/>
          <p:cNvSpPr/>
          <p:nvPr>
            <p:ph idx="2" type="sldImg"/>
          </p:nvPr>
        </p:nvSpPr>
        <p:spPr>
          <a:xfrm>
            <a:off x="1111725" y="744475"/>
            <a:ext cx="444625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9" name="Google Shape;119;p8:notes"/>
          <p:cNvSpPr/>
          <p:nvPr>
            <p:ph idx="2" type="sldImg"/>
          </p:nvPr>
        </p:nvSpPr>
        <p:spPr>
          <a:xfrm>
            <a:off x="1111725" y="744475"/>
            <a:ext cx="444625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9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6" name="Google Shape;126;p9:notes"/>
          <p:cNvSpPr/>
          <p:nvPr>
            <p:ph idx="2" type="sldImg"/>
          </p:nvPr>
        </p:nvSpPr>
        <p:spPr>
          <a:xfrm>
            <a:off x="1111725" y="744475"/>
            <a:ext cx="444625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/>
          <p:nvPr>
            <p:ph type="ctrTitle"/>
          </p:nvPr>
        </p:nvSpPr>
        <p:spPr>
          <a:xfrm>
            <a:off x="762000" y="3200400"/>
            <a:ext cx="75438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5"/>
          <p:cNvSpPr txBox="1"/>
          <p:nvPr>
            <p:ph idx="1" type="subTitle"/>
          </p:nvPr>
        </p:nvSpPr>
        <p:spPr>
          <a:xfrm>
            <a:off x="762000" y="4724400"/>
            <a:ext cx="6858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  <a:defRPr sz="28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6" name="Google Shape;16;p15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5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5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1" type="body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7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/>
          <p:nvPr>
            <p:ph type="title"/>
          </p:nvPr>
        </p:nvSpPr>
        <p:spPr>
          <a:xfrm rot="5400000">
            <a:off x="-1028699" y="2476500"/>
            <a:ext cx="54101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" type="body"/>
          </p:nvPr>
        </p:nvSpPr>
        <p:spPr>
          <a:xfrm rot="5400000">
            <a:off x="3009900" y="266701"/>
            <a:ext cx="48768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8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8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9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9"/>
          <p:cNvSpPr txBox="1"/>
          <p:nvPr>
            <p:ph idx="1" type="body"/>
          </p:nvPr>
        </p:nvSpPr>
        <p:spPr>
          <a:xfrm rot="5400000">
            <a:off x="2590800" y="-990600"/>
            <a:ext cx="3886200" cy="72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/>
          <p:nvPr>
            <p:ph type="title"/>
          </p:nvPr>
        </p:nvSpPr>
        <p:spPr>
          <a:xfrm>
            <a:off x="758952" y="4572000"/>
            <a:ext cx="678484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/>
          <p:nvPr>
            <p:ph idx="2" type="pic"/>
          </p:nvPr>
        </p:nvSpPr>
        <p:spPr>
          <a:xfrm>
            <a:off x="777240" y="457200"/>
            <a:ext cx="7543800" cy="2895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" name="Google Shape;48;p20"/>
          <p:cNvSpPr txBox="1"/>
          <p:nvPr>
            <p:ph idx="1" type="body"/>
          </p:nvPr>
        </p:nvSpPr>
        <p:spPr>
          <a:xfrm>
            <a:off x="850392" y="3505200"/>
            <a:ext cx="7391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49" name="Google Shape;49;p20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0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0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1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1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1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2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2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2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" type="body"/>
          </p:nvPr>
        </p:nvSpPr>
        <p:spPr>
          <a:xfrm>
            <a:off x="762000" y="609601"/>
            <a:ext cx="3657600" cy="3767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64" name="Google Shape;64;p23"/>
          <p:cNvSpPr txBox="1"/>
          <p:nvPr>
            <p:ph idx="2" type="body"/>
          </p:nvPr>
        </p:nvSpPr>
        <p:spPr>
          <a:xfrm>
            <a:off x="4648200" y="609601"/>
            <a:ext cx="3657600" cy="3767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65" name="Google Shape;65;p23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3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3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/>
        </p:nvSpPr>
        <p:spPr>
          <a:xfrm>
            <a:off x="777875" y="0"/>
            <a:ext cx="7543800" cy="30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4"/>
          <p:cNvSpPr txBox="1"/>
          <p:nvPr/>
        </p:nvSpPr>
        <p:spPr>
          <a:xfrm>
            <a:off x="777875" y="6172200"/>
            <a:ext cx="7543800" cy="26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4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4"/>
          <p:cNvSpPr txBox="1"/>
          <p:nvPr>
            <p:ph idx="1" type="body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68300" lvl="1" marL="914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4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4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6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16"/>
          <p:cNvSpPr txBox="1"/>
          <p:nvPr>
            <p:ph idx="1" type="body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68300" lvl="1" marL="914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Google Shape;22;p16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16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16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6"/>
          <p:cNvSpPr txBox="1"/>
          <p:nvPr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6"/>
          <p:cNvSpPr txBox="1"/>
          <p:nvPr/>
        </p:nvSpPr>
        <p:spPr>
          <a:xfrm>
            <a:off x="777875" y="6172200"/>
            <a:ext cx="7543800" cy="26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"/>
          <p:cNvSpPr txBox="1"/>
          <p:nvPr>
            <p:ph type="ctrTitle"/>
          </p:nvPr>
        </p:nvSpPr>
        <p:spPr>
          <a:xfrm>
            <a:off x="684212" y="620712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000"/>
              <a:buFont typeface="Impact"/>
              <a:buNone/>
            </a:pPr>
            <a:r>
              <a:rPr b="0" i="0" lang="en-US" sz="50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Parent Information Meeting</a:t>
            </a:r>
            <a:endParaRPr/>
          </a:p>
        </p:txBody>
      </p:sp>
      <p:sp>
        <p:nvSpPr>
          <p:cNvPr id="73" name="Google Shape;73;p1"/>
          <p:cNvSpPr txBox="1"/>
          <p:nvPr>
            <p:ph idx="1" type="subTitle"/>
          </p:nvPr>
        </p:nvSpPr>
        <p:spPr>
          <a:xfrm>
            <a:off x="1371600" y="2492375"/>
            <a:ext cx="6400800" cy="3744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b="0" i="0" lang="en-US" sz="4000" u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Autumn 202</a:t>
            </a:r>
            <a:r>
              <a:rPr lang="en-US" sz="40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pic>
        <p:nvPicPr>
          <p:cNvPr id="74" name="Google Shape;7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75037" y="3429000"/>
            <a:ext cx="2033587" cy="253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1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Safeguarding</a:t>
            </a:r>
            <a:endParaRPr/>
          </a:p>
        </p:txBody>
      </p:sp>
      <p:sp>
        <p:nvSpPr>
          <p:cNvPr id="136" name="Google Shape;136;p11"/>
          <p:cNvSpPr txBox="1"/>
          <p:nvPr>
            <p:ph idx="1" type="body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73050" lvl="0" marL="2730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Over the last few years, we have had a lot of building work done to ensure that the school is a safe environment for everyone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this end, parents will only be able to access the school building via the school office at all times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Even if you have an appointment, please enter the building via the office.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support us in keeping our school a safe place</a:t>
            </a:r>
            <a:endParaRPr/>
          </a:p>
        </p:txBody>
      </p:sp>
      <p:pic>
        <p:nvPicPr>
          <p:cNvPr id="137" name="Google Shape;13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7" y="4868862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Communication</a:t>
            </a:r>
            <a:endParaRPr/>
          </a:p>
        </p:txBody>
      </p:sp>
      <p:sp>
        <p:nvSpPr>
          <p:cNvPr id="143" name="Google Shape;143;p10"/>
          <p:cNvSpPr txBox="1"/>
          <p:nvPr>
            <p:ph idx="1" type="body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73050" lvl="0" marL="2730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you have any concerns, please email admin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who will forward this to </a:t>
            </a: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 child’s class teacher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 class teacher will refer you to the leadership team if necessary.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95250" lvl="0" marL="2730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4" name="Google Shape;14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7" y="4868862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Playground Safety</a:t>
            </a:r>
            <a:endParaRPr/>
          </a:p>
        </p:txBody>
      </p:sp>
      <p:sp>
        <p:nvSpPr>
          <p:cNvPr id="150" name="Google Shape;150;p12"/>
          <p:cNvSpPr txBox="1"/>
          <p:nvPr>
            <p:ph idx="1" type="body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Children are allowed to use the Trim Trail after school, unless under parental supervision, and at your own risk.</a:t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No ball games, riding of bikes and scooters on the playground before and after school.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1" name="Google Shape;15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08850" y="4868862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lang="en-US">
                <a:solidFill>
                  <a:srgbClr val="FFC000"/>
                </a:solidFill>
              </a:rPr>
              <a:t>Key Dates</a:t>
            </a:r>
            <a:endParaRPr/>
          </a:p>
        </p:txBody>
      </p:sp>
      <p:sp>
        <p:nvSpPr>
          <p:cNvPr id="157" name="Google Shape;157;p13"/>
          <p:cNvSpPr txBox="1"/>
          <p:nvPr>
            <p:ph idx="1" type="body"/>
          </p:nvPr>
        </p:nvSpPr>
        <p:spPr>
          <a:xfrm>
            <a:off x="8001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Year 3 will be swimming for two weeks from the 16th October.  Are you able to help with walking to and from the pool?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Parent Consultations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rgbClr val="AD010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Thursday 19th October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rgbClr val="AD010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Friday 20th October - School finish at 1pm</a:t>
            </a:r>
            <a:endParaRPr>
              <a:solidFill>
                <a:srgbClr val="30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0650" lvl="0" marL="273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30303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08850" y="4868862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7d87929f7e_0_0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Partnership</a:t>
            </a:r>
            <a:endParaRPr/>
          </a:p>
        </p:txBody>
      </p:sp>
      <p:sp>
        <p:nvSpPr>
          <p:cNvPr id="164" name="Google Shape;164;g27d87929f7e_0_0"/>
          <p:cNvSpPr txBox="1"/>
          <p:nvPr>
            <p:ph idx="1" type="body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D010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303030"/>
                </a:solidFill>
                <a:latin typeface="Calibri"/>
                <a:ea typeface="Calibri"/>
                <a:cs typeface="Calibri"/>
                <a:sym typeface="Calibri"/>
              </a:rPr>
              <a:t>We very much look forward to working in partnership with you and your child over the coming year and we thank you for your continued support of our school.</a:t>
            </a:r>
            <a:endParaRPr/>
          </a:p>
          <a:p>
            <a:pPr indent="-120650" lvl="0" marL="273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30303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5" name="Google Shape;165;g27d87929f7e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08850" y="4868862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"/>
          <p:cNvSpPr txBox="1"/>
          <p:nvPr>
            <p:ph type="title"/>
          </p:nvPr>
        </p:nvSpPr>
        <p:spPr>
          <a:xfrm>
            <a:off x="750887" y="50133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Curriculum</a:t>
            </a:r>
            <a:endParaRPr/>
          </a:p>
        </p:txBody>
      </p:sp>
      <p:sp>
        <p:nvSpPr>
          <p:cNvPr id="80" name="Google Shape;80;p2"/>
          <p:cNvSpPr txBox="1"/>
          <p:nvPr/>
        </p:nvSpPr>
        <p:spPr>
          <a:xfrm>
            <a:off x="750887" y="1066800"/>
            <a:ext cx="7848600" cy="3744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termly curriculum letter, which will be uploaded to the class pages on the school website, will keep you informed about the subjects your child will be studying each term.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work will be ‘topic’ based but we will be studying some subjects discretely.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35825" y="4797425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"/>
          <p:cNvSpPr txBox="1"/>
          <p:nvPr>
            <p:ph type="title"/>
          </p:nvPr>
        </p:nvSpPr>
        <p:spPr>
          <a:xfrm>
            <a:off x="539750" y="50847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Reading</a:t>
            </a:r>
            <a:endParaRPr/>
          </a:p>
        </p:txBody>
      </p:sp>
      <p:sp>
        <p:nvSpPr>
          <p:cNvPr id="87" name="Google Shape;87;p3"/>
          <p:cNvSpPr txBox="1"/>
          <p:nvPr>
            <p:ph idx="1" type="body"/>
          </p:nvPr>
        </p:nvSpPr>
        <p:spPr>
          <a:xfrm>
            <a:off x="468312" y="76517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73050" lvl="0" marL="2730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Guided Reading will take place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regularly</a:t>
            </a: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in school. Your child will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work</a:t>
            </a: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in a session with their class teacher at least once a week. 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It is also important that your child reads regularly at home and and that their reading record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is</a:t>
            </a: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signed each time, by an adult. 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If your child is not reading regularly at home, we will arrange a meeting with you to discuss this further.</a:t>
            </a:r>
            <a:endParaRPr/>
          </a:p>
        </p:txBody>
      </p:sp>
      <p:pic>
        <p:nvPicPr>
          <p:cNvPr id="88" name="Google Shape;8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08850" y="4797425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"/>
          <p:cNvSpPr txBox="1"/>
          <p:nvPr>
            <p:ph type="title"/>
          </p:nvPr>
        </p:nvSpPr>
        <p:spPr>
          <a:xfrm>
            <a:off x="539750" y="50133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Reading at home</a:t>
            </a:r>
            <a:endParaRPr/>
          </a:p>
        </p:txBody>
      </p:sp>
      <p:sp>
        <p:nvSpPr>
          <p:cNvPr id="94" name="Google Shape;94;p4"/>
          <p:cNvSpPr txBox="1"/>
          <p:nvPr>
            <p:ph idx="1" type="body"/>
          </p:nvPr>
        </p:nvSpPr>
        <p:spPr>
          <a:xfrm>
            <a:off x="468312" y="620712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73050" lvl="0" marL="27305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Remember to spend as much time talking about the book as you do reading the book:</a:t>
            </a:r>
            <a:endParaRPr/>
          </a:p>
          <a:p>
            <a:pPr indent="-273050" lvl="0" marL="273050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3050" lvl="1" marL="593725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is happening?</a:t>
            </a:r>
            <a:endParaRPr/>
          </a:p>
          <a:p>
            <a:pPr indent="-273050" lvl="1" marL="593725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might happen next?</a:t>
            </a:r>
            <a:endParaRPr/>
          </a:p>
          <a:p>
            <a:pPr indent="-273050" lvl="1" marL="593725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Why did the character act like that?</a:t>
            </a:r>
            <a:endParaRPr/>
          </a:p>
          <a:p>
            <a:pPr indent="-273050" lvl="1" marL="593725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is your favourite part and why?</a:t>
            </a:r>
            <a:endParaRPr/>
          </a:p>
          <a:p>
            <a:pPr indent="-120650" lvl="0" marL="273050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3050" lvl="0" marL="273050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It is your child’s responsibility to take their book home at the end of the day and to change their home reading book when they need to.</a:t>
            </a:r>
            <a:endParaRPr/>
          </a:p>
          <a:p>
            <a:pPr indent="-120650" lvl="0" marL="273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08850" y="4797425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"/>
          <p:cNvSpPr txBox="1"/>
          <p:nvPr>
            <p:ph type="title"/>
          </p:nvPr>
        </p:nvSpPr>
        <p:spPr>
          <a:xfrm>
            <a:off x="611187" y="49418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Homework</a:t>
            </a:r>
            <a:endParaRPr/>
          </a:p>
        </p:txBody>
      </p:sp>
      <p:sp>
        <p:nvSpPr>
          <p:cNvPr id="101" name="Google Shape;101;p5"/>
          <p:cNvSpPr txBox="1"/>
          <p:nvPr>
            <p:ph idx="1" type="body"/>
          </p:nvPr>
        </p:nvSpPr>
        <p:spPr>
          <a:xfrm>
            <a:off x="468312" y="836612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5000" lnSpcReduction="20000"/>
          </a:bodyPr>
          <a:lstStyle/>
          <a:p>
            <a:pPr indent="-139700" lvl="0" marL="2730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t/>
            </a:r>
            <a:endParaRPr b="1" i="0" sz="2100" u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3610" lvl="0" marL="27305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733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Homework tasks will be assigned on the termly grid.</a:t>
            </a:r>
            <a:endParaRPr b="0" i="0" sz="2733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7305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65840"/>
              <a:buNone/>
            </a:pPr>
            <a:r>
              <a:t/>
            </a:r>
            <a:endParaRPr sz="2733">
              <a:latin typeface="Calibri"/>
              <a:ea typeface="Calibri"/>
              <a:cs typeface="Calibri"/>
              <a:sym typeface="Calibri"/>
            </a:endParaRPr>
          </a:p>
          <a:p>
            <a:pPr indent="-293610" lvl="0" marL="27305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Calibri"/>
              <a:buChar char="•"/>
            </a:pPr>
            <a:r>
              <a:rPr lang="en-US" sz="2733">
                <a:latin typeface="Calibri"/>
                <a:ea typeface="Calibri"/>
                <a:cs typeface="Calibri"/>
                <a:sym typeface="Calibri"/>
              </a:rPr>
              <a:t>There will be a lot of tasks, which cover most of the curriculum.</a:t>
            </a:r>
            <a:endParaRPr sz="2733">
              <a:latin typeface="Calibri"/>
              <a:ea typeface="Calibri"/>
              <a:cs typeface="Calibri"/>
              <a:sym typeface="Calibri"/>
            </a:endParaRPr>
          </a:p>
          <a:p>
            <a:pPr indent="0" lvl="0" marL="27305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65840"/>
              <a:buNone/>
            </a:pPr>
            <a:r>
              <a:t/>
            </a:r>
            <a:endParaRPr sz="2733">
              <a:latin typeface="Calibri"/>
              <a:ea typeface="Calibri"/>
              <a:cs typeface="Calibri"/>
              <a:sym typeface="Calibri"/>
            </a:endParaRPr>
          </a:p>
          <a:p>
            <a:pPr indent="-293610" lvl="0" marL="27305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i="0" lang="en-US" sz="2733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Religious Education</a:t>
            </a:r>
            <a:r>
              <a:rPr b="0" i="0" lang="en-US" sz="2733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– Your child </a:t>
            </a:r>
            <a:r>
              <a:rPr lang="en-US" sz="2733">
                <a:latin typeface="Calibri"/>
                <a:ea typeface="Calibri"/>
                <a:cs typeface="Calibri"/>
                <a:sym typeface="Calibri"/>
              </a:rPr>
              <a:t>may </a:t>
            </a:r>
            <a:r>
              <a:rPr b="0" i="0" lang="en-US" sz="2733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be asked to complete one piece of RE work at home per half term.</a:t>
            </a:r>
            <a:endParaRPr sz="2733"/>
          </a:p>
          <a:p>
            <a:pPr indent="-146050" lvl="0" marL="27305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3156"/>
              <a:buFont typeface="Arial"/>
              <a:buNone/>
            </a:pPr>
            <a:r>
              <a:t/>
            </a:r>
            <a:endParaRPr b="0" i="0" sz="2733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3610" lvl="0" marL="27305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733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All homework should be completed to a high standard by the children.</a:t>
            </a:r>
            <a:endParaRPr sz="2733"/>
          </a:p>
          <a:p>
            <a:pPr indent="-146050" lvl="0" marL="27305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3156"/>
              <a:buFont typeface="Arial"/>
              <a:buNone/>
            </a:pPr>
            <a:r>
              <a:t/>
            </a:r>
            <a:endParaRPr b="0" i="0" sz="2733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7305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65840"/>
              <a:buNone/>
            </a:pPr>
            <a:r>
              <a:t/>
            </a:r>
            <a:endParaRPr b="0" i="0" sz="2733" u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6160" lvl="0" marL="457200" rtl="0" algn="just">
              <a:spcBef>
                <a:spcPts val="380"/>
              </a:spcBef>
              <a:spcAft>
                <a:spcPts val="0"/>
              </a:spcAft>
              <a:buSzPct val="100000"/>
              <a:buFont typeface="Calibri"/>
              <a:buChar char="•"/>
            </a:pPr>
            <a:r>
              <a:rPr lang="en-US" sz="2733">
                <a:latin typeface="Calibri"/>
                <a:ea typeface="Calibri"/>
                <a:cs typeface="Calibri"/>
                <a:sym typeface="Calibri"/>
              </a:rPr>
              <a:t>Please encourage your child to complete as many tasks as possible throughout the half term. Please share these with us via Google Classroom for us to celebrate their home learning.</a:t>
            </a:r>
            <a:endParaRPr sz="2733"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2730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t/>
            </a:r>
            <a:endParaRPr sz="2100"/>
          </a:p>
        </p:txBody>
      </p:sp>
      <p:pic>
        <p:nvPicPr>
          <p:cNvPr id="102" name="Google Shape;10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7" y="4797425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"/>
          <p:cNvSpPr txBox="1"/>
          <p:nvPr>
            <p:ph type="title"/>
          </p:nvPr>
        </p:nvSpPr>
        <p:spPr>
          <a:xfrm>
            <a:off x="755650" y="51577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School Uniform </a:t>
            </a:r>
            <a:endParaRPr/>
          </a:p>
        </p:txBody>
      </p:sp>
      <p:sp>
        <p:nvSpPr>
          <p:cNvPr id="108" name="Google Shape;108;p6"/>
          <p:cNvSpPr txBox="1"/>
          <p:nvPr>
            <p:ph idx="1" type="body"/>
          </p:nvPr>
        </p:nvSpPr>
        <p:spPr>
          <a:xfrm>
            <a:off x="420687" y="404812"/>
            <a:ext cx="8507412" cy="521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73050" lvl="0" marL="2730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School uniform is listed on the school website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Long hair (both boys and girls) must be tied back 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No large bows or other ha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ir </a:t>
            </a: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accessories are allowed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Earrings must be studs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 nail varnish/no tattoos/no non-religious jew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ellery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Only school book bags are allowed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Uniforms, PE kit, swimming kit and book bags must be </a:t>
            </a:r>
            <a:r>
              <a:rPr b="1" i="1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clearly labelled</a:t>
            </a: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with your child’s name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PE kits must be worn on PE days and on Forest School days (Tues and Friday during the Autumn Term.  It may change each term)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pic>
        <p:nvPicPr>
          <p:cNvPr id="109" name="Google Shape;10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85125" y="5445910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"/>
          <p:cNvSpPr txBox="1"/>
          <p:nvPr>
            <p:ph type="title"/>
          </p:nvPr>
        </p:nvSpPr>
        <p:spPr>
          <a:xfrm>
            <a:off x="468312" y="5157787"/>
            <a:ext cx="8229600" cy="100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Attendance</a:t>
            </a:r>
            <a:r>
              <a:rPr b="0" i="0" lang="en-US" sz="540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/>
          </a:p>
        </p:txBody>
      </p:sp>
      <p:sp>
        <p:nvSpPr>
          <p:cNvPr id="115" name="Google Shape;115;p7"/>
          <p:cNvSpPr txBox="1"/>
          <p:nvPr>
            <p:ph idx="1" type="body"/>
          </p:nvPr>
        </p:nvSpPr>
        <p:spPr>
          <a:xfrm>
            <a:off x="395287" y="908050"/>
            <a:ext cx="8229600" cy="5000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-273050" lvl="0" marL="2730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Children are, if possible, left at the school gate to make their own way into class at </a:t>
            </a:r>
            <a:r>
              <a:rPr b="1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8:</a:t>
            </a:r>
            <a:r>
              <a:rPr b="1"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1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0am</a:t>
            </a: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Make sure your child is not on school premise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 </a:t>
            </a:r>
            <a:r>
              <a:rPr b="1"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before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8:30am. 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Any child entering the school premises before 8:30am </a:t>
            </a:r>
            <a:r>
              <a:rPr b="1"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 be sent to Breakfast Club and you will be charged for that session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class register </a:t>
            </a:r>
            <a:r>
              <a:rPr b="1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closes at 8:</a:t>
            </a:r>
            <a:r>
              <a:rPr b="1"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50 </a:t>
            </a:r>
            <a:r>
              <a:rPr b="1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am</a:t>
            </a: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If your child is late they must enter through the front office.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School ends at 3:15pm and any children not collected by </a:t>
            </a:r>
            <a:r>
              <a:rPr b="1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3:2</a:t>
            </a:r>
            <a:r>
              <a:rPr b="1"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b="1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pm will be sent to After School Club and you will be charged</a:t>
            </a:r>
            <a:endParaRPr b="1"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 holidays during term time will be authorised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Medical treatment abroad requires a covering NHS letter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95250" lvl="0" marL="2730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6" name="Google Shape;11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7" y="4868862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/>
          <p:nvPr>
            <p:ph type="title"/>
          </p:nvPr>
        </p:nvSpPr>
        <p:spPr>
          <a:xfrm>
            <a:off x="684212" y="5084762"/>
            <a:ext cx="8229600" cy="100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Sickness </a:t>
            </a:r>
            <a:endParaRPr/>
          </a:p>
        </p:txBody>
      </p:sp>
      <p:sp>
        <p:nvSpPr>
          <p:cNvPr id="122" name="Google Shape;122;p8"/>
          <p:cNvSpPr txBox="1"/>
          <p:nvPr>
            <p:ph idx="1" type="body"/>
          </p:nvPr>
        </p:nvSpPr>
        <p:spPr>
          <a:xfrm>
            <a:off x="539750" y="1989137"/>
            <a:ext cx="7931150" cy="3384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73050" lvl="0" marL="2730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phone the school office by 9:30am if your child is unwell and give the reason for their absence, as some 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illnesses</a:t>
            </a: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are contagious</a:t>
            </a:r>
            <a:endParaRPr/>
          </a:p>
          <a:p>
            <a:pPr indent="-1206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just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your child has vomited, or has had diarrhoea, there must be</a:t>
            </a: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48 hours clear from the last occurrence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before returning to school.</a:t>
            </a:r>
            <a:endParaRPr/>
          </a:p>
          <a:p>
            <a:pPr indent="-1206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urther guidance as to what to do if your child is showing any symptoms of COVID-19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can be found on the website.</a:t>
            </a:r>
            <a:endParaRPr/>
          </a:p>
          <a:p>
            <a:pPr indent="-95250" lvl="0" marL="2730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95250" lvl="0" marL="2730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95250" lvl="0" marL="2730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95250" lvl="0" marL="2730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95250" lvl="0" marL="2730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3" name="Google Shape;12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7" y="4868862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Social Media</a:t>
            </a:r>
            <a:endParaRPr/>
          </a:p>
        </p:txBody>
      </p:sp>
      <p:sp>
        <p:nvSpPr>
          <p:cNvPr id="129" name="Google Shape;129;p9"/>
          <p:cNvSpPr txBox="1"/>
          <p:nvPr>
            <p:ph idx="1" type="body"/>
          </p:nvPr>
        </p:nvSpPr>
        <p:spPr>
          <a:xfrm>
            <a:off x="212262" y="434287"/>
            <a:ext cx="8229600" cy="485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73050" lvl="0" marL="2730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Children of primary school age should </a:t>
            </a:r>
            <a:r>
              <a:rPr b="1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be using any social media.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There is a legal minimum age of </a:t>
            </a:r>
            <a:r>
              <a:rPr b="1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13+</a:t>
            </a:r>
            <a:endParaRPr b="1"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School takes no responsibility for issues that arise through the use of social media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Mobile phones should not to be brought into school unless there is a speci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fic need - i.e. your child walking home alone and you need to check in with them.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If you feel that your child needs a mobile phone for their journey to and fro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school, please write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a letter to your child’s teacher explaining why they need to have a phone with them.</a:t>
            </a:r>
            <a:endParaRPr/>
          </a:p>
          <a:p>
            <a:pPr indent="-120650" lvl="0" marL="273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0" name="Google Shape;130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7" y="4941887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NewsPrint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NewsPrint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2006-09-18T15:14:25Z</dcterms:created>
  <dc:creator>USER</dc:creator>
</cp:coreProperties>
</file>