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8" r:id="rId6"/>
    <p:sldMasterId id="2147483660" r:id="rId7"/>
    <p:sldMasterId id="2147483662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</p:sldIdLst>
  <p:sldSz cy="6858000" cx="9144000"/>
  <p:notesSz cx="66690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6" roundtripDataSignature="AMtx7mj95vaDVlybN83JM/r7KN7zkGOe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26" Type="http://customschemas.google.com/relationships/presentationmetadata" Target="metadata"/><Relationship Id="rId25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11725" y="744475"/>
            <a:ext cx="444625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0" name="Google Shape;190;p10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7" name="Google Shape;197;p11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12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1" name="Google Shape;211;p13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p14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5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5" name="Google Shape;225;p15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2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c4f52d195_0_0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27c4f52d195_0_0:notes"/>
          <p:cNvSpPr txBox="1"/>
          <p:nvPr>
            <p:ph idx="1" type="body"/>
          </p:nvPr>
        </p:nvSpPr>
        <p:spPr>
          <a:xfrm>
            <a:off x="666900" y="4715125"/>
            <a:ext cx="53352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p6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/>
          <p:nvPr>
            <p:ph idx="1" type="body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8:notes"/>
          <p:cNvSpPr/>
          <p:nvPr>
            <p:ph idx="2" type="sldImg"/>
          </p:nvPr>
        </p:nvSpPr>
        <p:spPr>
          <a:xfrm>
            <a:off x="854075" y="744538"/>
            <a:ext cx="496093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/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" type="subTitle"/>
          </p:nvPr>
        </p:nvSpPr>
        <p:spPr>
          <a:xfrm>
            <a:off x="762000" y="47244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17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9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" type="body"/>
          </p:nvPr>
        </p:nvSpPr>
        <p:spPr>
          <a:xfrm>
            <a:off x="758952" y="609600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b="0" sz="2800">
                <a:latin typeface="Impact"/>
                <a:ea typeface="Impact"/>
                <a:cs typeface="Impact"/>
                <a:sym typeface="Impact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29"/>
          <p:cNvSpPr txBox="1"/>
          <p:nvPr>
            <p:ph idx="2" type="body"/>
          </p:nvPr>
        </p:nvSpPr>
        <p:spPr>
          <a:xfrm>
            <a:off x="758952" y="1329264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96" name="Google Shape;96;p29"/>
          <p:cNvSpPr txBox="1"/>
          <p:nvPr>
            <p:ph idx="3" type="body"/>
          </p:nvPr>
        </p:nvSpPr>
        <p:spPr>
          <a:xfrm>
            <a:off x="4645152" y="609600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b="0" sz="2800">
                <a:latin typeface="Impact"/>
                <a:ea typeface="Impact"/>
                <a:cs typeface="Impact"/>
                <a:sym typeface="Impact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29"/>
          <p:cNvSpPr txBox="1"/>
          <p:nvPr>
            <p:ph idx="4" type="body"/>
          </p:nvPr>
        </p:nvSpPr>
        <p:spPr>
          <a:xfrm>
            <a:off x="4645152" y="1329264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98" name="Google Shape;98;p29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9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9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1"/>
          <p:cNvSpPr txBox="1"/>
          <p:nvPr>
            <p:ph type="title"/>
          </p:nvPr>
        </p:nvSpPr>
        <p:spPr>
          <a:xfrm>
            <a:off x="762000" y="4572000"/>
            <a:ext cx="678484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1"/>
          <p:cNvSpPr txBox="1"/>
          <p:nvPr>
            <p:ph idx="1" type="body"/>
          </p:nvPr>
        </p:nvSpPr>
        <p:spPr>
          <a:xfrm>
            <a:off x="3710866" y="457200"/>
            <a:ext cx="4594934" cy="411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•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13" name="Google Shape;113;p31"/>
          <p:cNvSpPr txBox="1"/>
          <p:nvPr>
            <p:ph idx="2" type="body"/>
          </p:nvPr>
        </p:nvSpPr>
        <p:spPr>
          <a:xfrm>
            <a:off x="762001" y="457200"/>
            <a:ext cx="2673657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4" name="Google Shape;114;p31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1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/>
          <p:nvPr>
            <p:ph type="title"/>
          </p:nvPr>
        </p:nvSpPr>
        <p:spPr>
          <a:xfrm rot="5400000">
            <a:off x="-1028699" y="2476500"/>
            <a:ext cx="54101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 rot="5400000">
            <a:off x="3009900" y="266701"/>
            <a:ext cx="48768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" type="body"/>
          </p:nvPr>
        </p:nvSpPr>
        <p:spPr>
          <a:xfrm rot="5400000">
            <a:off x="2590800" y="-990600"/>
            <a:ext cx="3886200" cy="7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758952" y="4572000"/>
            <a:ext cx="678484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/>
          <p:nvPr>
            <p:ph idx="2" type="pic"/>
          </p:nvPr>
        </p:nvSpPr>
        <p:spPr>
          <a:xfrm>
            <a:off x="777240" y="457200"/>
            <a:ext cx="7543800" cy="2895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22"/>
          <p:cNvSpPr txBox="1"/>
          <p:nvPr>
            <p:ph idx="1" type="body"/>
          </p:nvPr>
        </p:nvSpPr>
        <p:spPr>
          <a:xfrm>
            <a:off x="850392" y="3505200"/>
            <a:ext cx="7391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9" name="Google Shape;49;p22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" type="body"/>
          </p:nvPr>
        </p:nvSpPr>
        <p:spPr>
          <a:xfrm>
            <a:off x="762000" y="609601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4" name="Google Shape;64;p25"/>
          <p:cNvSpPr txBox="1"/>
          <p:nvPr>
            <p:ph idx="2" type="body"/>
          </p:nvPr>
        </p:nvSpPr>
        <p:spPr>
          <a:xfrm>
            <a:off x="4648200" y="609601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7"/>
          <p:cNvSpPr txBox="1"/>
          <p:nvPr>
            <p:ph type="title"/>
          </p:nvPr>
        </p:nvSpPr>
        <p:spPr>
          <a:xfrm>
            <a:off x="762000" y="3276600"/>
            <a:ext cx="75438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" type="body"/>
          </p:nvPr>
        </p:nvSpPr>
        <p:spPr>
          <a:xfrm>
            <a:off x="762000" y="49530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9" name="Google Shape;79;p27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7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/>
        </p:nvSpPr>
        <p:spPr>
          <a:xfrm>
            <a:off x="777875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6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6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8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18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8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8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8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/>
        </p:nvSpPr>
        <p:spPr>
          <a:xfrm>
            <a:off x="777875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6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6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26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Google Shape;73;p26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6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26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8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Google Shape;85;p28"/>
          <p:cNvCxnSpPr/>
          <p:nvPr/>
        </p:nvCxnSpPr>
        <p:spPr>
          <a:xfrm>
            <a:off x="758825" y="1249362"/>
            <a:ext cx="3657600" cy="1587"/>
          </a:xfrm>
          <a:prstGeom prst="straightConnector1">
            <a:avLst/>
          </a:prstGeom>
          <a:noFill/>
          <a:ln cap="flat" cmpd="sng" w="12700">
            <a:solidFill>
              <a:srgbClr val="AD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" name="Google Shape;86;p28"/>
          <p:cNvCxnSpPr/>
          <p:nvPr/>
        </p:nvCxnSpPr>
        <p:spPr>
          <a:xfrm>
            <a:off x="4645025" y="1249362"/>
            <a:ext cx="3657600" cy="1587"/>
          </a:xfrm>
          <a:prstGeom prst="straightConnector1">
            <a:avLst/>
          </a:prstGeom>
          <a:noFill/>
          <a:ln cap="flat" cmpd="sng" w="12700">
            <a:solidFill>
              <a:srgbClr val="AD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7" name="Google Shape;87;p28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28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Google Shape;89;p28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28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28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0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0"/>
          <p:cNvSpPr txBox="1"/>
          <p:nvPr/>
        </p:nvSpPr>
        <p:spPr>
          <a:xfrm>
            <a:off x="777875" y="6172200"/>
            <a:ext cx="7543800" cy="26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30"/>
          <p:cNvCxnSpPr/>
          <p:nvPr/>
        </p:nvCxnSpPr>
        <p:spPr>
          <a:xfrm rot="5400000">
            <a:off x="1677193" y="2515393"/>
            <a:ext cx="3810000" cy="1587"/>
          </a:xfrm>
          <a:prstGeom prst="straightConnector1">
            <a:avLst/>
          </a:prstGeom>
          <a:noFill/>
          <a:ln cap="flat" cmpd="sng" w="12700">
            <a:solidFill>
              <a:srgbClr val="98989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5" name="Google Shape;105;p30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30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Google Shape;107;p30"/>
          <p:cNvSpPr txBox="1"/>
          <p:nvPr>
            <p:ph idx="10" type="dt"/>
          </p:nvPr>
        </p:nvSpPr>
        <p:spPr>
          <a:xfrm>
            <a:off x="6248400" y="620871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30"/>
          <p:cNvSpPr txBox="1"/>
          <p:nvPr>
            <p:ph idx="11" type="ftr"/>
          </p:nvPr>
        </p:nvSpPr>
        <p:spPr>
          <a:xfrm>
            <a:off x="762000" y="6208712"/>
            <a:ext cx="48736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30"/>
          <p:cNvSpPr txBox="1"/>
          <p:nvPr>
            <p:ph idx="12" type="sldNum"/>
          </p:nvPr>
        </p:nvSpPr>
        <p:spPr>
          <a:xfrm>
            <a:off x="7620000" y="5688012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b="0" i="0" sz="2400" u="none" cap="none" strike="noStrik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khenesey@sphoward.herts.sch.uk" TargetMode="External"/><Relationship Id="rId4" Type="http://schemas.openxmlformats.org/officeDocument/2006/relationships/hyperlink" Target="mailto:khenesey@sphoward.herts.sch.uk" TargetMode="External"/><Relationship Id="rId5" Type="http://schemas.openxmlformats.org/officeDocument/2006/relationships/hyperlink" Target="mailto:tsymne@sphoward.herts.sch.uk" TargetMode="External"/><Relationship Id="rId6" Type="http://schemas.openxmlformats.org/officeDocument/2006/relationships/hyperlink" Target="mailto:adavies@sphoward.herts.sch.uk" TargetMode="External"/><Relationship Id="rId7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"/>
          <p:cNvSpPr txBox="1"/>
          <p:nvPr>
            <p:ph type="ctrTitle"/>
          </p:nvPr>
        </p:nvSpPr>
        <p:spPr>
          <a:xfrm>
            <a:off x="684212" y="6207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000"/>
              <a:buFont typeface="Impact"/>
              <a:buNone/>
            </a:pPr>
            <a:r>
              <a:rPr b="0" i="0" lang="en-US" sz="50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Parent Information Meeting</a:t>
            </a:r>
            <a:endParaRPr/>
          </a:p>
        </p:txBody>
      </p:sp>
      <p:sp>
        <p:nvSpPr>
          <p:cNvPr id="122" name="Google Shape;122;p1"/>
          <p:cNvSpPr txBox="1"/>
          <p:nvPr>
            <p:ph idx="1" type="subTitle"/>
          </p:nvPr>
        </p:nvSpPr>
        <p:spPr>
          <a:xfrm>
            <a:off x="1371600" y="2492375"/>
            <a:ext cx="6400800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0" i="0" lang="en-US" sz="4000" u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Autumn 202</a:t>
            </a:r>
            <a:r>
              <a:rPr lang="en-US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4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Year </a:t>
            </a:r>
            <a:endParaRPr sz="4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4 </a:t>
            </a:r>
            <a:endParaRPr sz="4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75037" y="3429000"/>
            <a:ext cx="2033587" cy="253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 txBox="1"/>
          <p:nvPr>
            <p:ph type="title"/>
          </p:nvPr>
        </p:nvSpPr>
        <p:spPr>
          <a:xfrm>
            <a:off x="468312" y="5157787"/>
            <a:ext cx="8229600" cy="100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Attendance</a:t>
            </a:r>
            <a:r>
              <a:rPr b="0" i="0" lang="en-US" sz="540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/>
          </a:p>
        </p:txBody>
      </p:sp>
      <p:sp>
        <p:nvSpPr>
          <p:cNvPr id="186" name="Google Shape;186;p9"/>
          <p:cNvSpPr txBox="1"/>
          <p:nvPr>
            <p:ph idx="1" type="body"/>
          </p:nvPr>
        </p:nvSpPr>
        <p:spPr>
          <a:xfrm>
            <a:off x="395287" y="908050"/>
            <a:ext cx="8229600" cy="5000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Year 4 children should arrive in their classroom from 8:40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class register closes at 8: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5am. If your child is late they must enter through the front office.</a:t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Children will come out of the year 1-2 slope and be collected from there at the end of the day.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day, for Year 4, ends at 3: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5pm and any children not collected by 3:20pm will be sent to After School Club and you will be charged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7" name="Google Shape;18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"/>
          <p:cNvSpPr txBox="1"/>
          <p:nvPr>
            <p:ph type="title"/>
          </p:nvPr>
        </p:nvSpPr>
        <p:spPr>
          <a:xfrm>
            <a:off x="684212" y="5084762"/>
            <a:ext cx="8229600" cy="100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Sickness </a:t>
            </a:r>
            <a:endParaRPr/>
          </a:p>
        </p:txBody>
      </p:sp>
      <p:sp>
        <p:nvSpPr>
          <p:cNvPr id="193" name="Google Shape;193;p10"/>
          <p:cNvSpPr txBox="1"/>
          <p:nvPr>
            <p:ph idx="1" type="body"/>
          </p:nvPr>
        </p:nvSpPr>
        <p:spPr>
          <a:xfrm>
            <a:off x="539750" y="1989137"/>
            <a:ext cx="7931150" cy="338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phone the school office by 9:30am if your child is unwell and give the reason for their absence.</a:t>
            </a:r>
            <a:endParaRPr/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your child has vomited, or has had diarrhoea, they must be</a:t>
            </a:r>
            <a: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48 hours clear 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before returning to school.</a:t>
            </a:r>
            <a:endParaRPr/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4" name="Google Shape;19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Social Media</a:t>
            </a:r>
            <a:endParaRPr/>
          </a:p>
        </p:txBody>
      </p:sp>
      <p:sp>
        <p:nvSpPr>
          <p:cNvPr id="200" name="Google Shape;200;p11"/>
          <p:cNvSpPr txBox="1"/>
          <p:nvPr>
            <p:ph idx="1" type="body"/>
          </p:nvPr>
        </p:nvSpPr>
        <p:spPr>
          <a:xfrm>
            <a:off x="468312" y="836612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Children of primary school age should NOT be using any social media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There is a legal minimum age of 13+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School takes no responsibility for issues that arise through the use of social media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Mobile phones should not to be brought into school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you feel that your child needs a mobile phone for their journey to school, please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fill out the google form. 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Google Shape;20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941887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Communication</a:t>
            </a:r>
            <a:endParaRPr/>
          </a:p>
        </p:txBody>
      </p:sp>
      <p:sp>
        <p:nvSpPr>
          <p:cNvPr id="207" name="Google Shape;207;p12"/>
          <p:cNvSpPr txBox="1"/>
          <p:nvPr>
            <p:ph idx="1" type="body"/>
          </p:nvPr>
        </p:nvSpPr>
        <p:spPr>
          <a:xfrm>
            <a:off x="684212" y="982662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206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3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Char char="•"/>
            </a:pPr>
            <a:r>
              <a:rPr b="0" i="0" lang="en-US" sz="2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have any concerns, please speak initially to your child’s class teacher</a:t>
            </a:r>
            <a:endParaRPr sz="2300"/>
          </a:p>
          <a:p>
            <a:pPr indent="-2667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Char char="•"/>
            </a:pPr>
            <a:r>
              <a:rPr b="0" i="0" lang="en-US" sz="2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class teacher will refer you to the leadership team if necessary</a:t>
            </a:r>
            <a:endParaRPr sz="2300"/>
          </a:p>
          <a:p>
            <a:pPr indent="-2667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Char char="•"/>
            </a:pPr>
            <a:r>
              <a:rPr b="0" i="0" lang="en-US" sz="2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Appointments to see your child’s teacher can be arranged through the school office</a:t>
            </a:r>
            <a:endParaRPr sz="2300"/>
          </a:p>
          <a:p>
            <a:pPr indent="-2667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Char char="•"/>
            </a:pPr>
            <a:r>
              <a:rPr b="0" i="0" lang="en-US" sz="2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Teachers are only available after school, (except on </a:t>
            </a:r>
            <a:r>
              <a:rPr lang="en-US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Wednesday</a:t>
            </a:r>
            <a:r>
              <a:rPr b="0" i="0" lang="en-US" sz="2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300"/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3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Char char="•"/>
            </a:pPr>
            <a:r>
              <a:rPr b="0" i="0" lang="en-US" sz="23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Email contacts:</a:t>
            </a:r>
            <a:endParaRPr sz="2300"/>
          </a:p>
          <a:p>
            <a:pPr indent="-2667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Char char="•"/>
            </a:pPr>
            <a:r>
              <a:rPr lang="en-US" sz="2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khenesey</a:t>
            </a:r>
            <a:r>
              <a:rPr b="0" i="0" lang="en-US" sz="2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@sphoward.herts.sch.uk</a:t>
            </a:r>
            <a:endParaRPr b="0" i="0" sz="23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•"/>
            </a:pPr>
            <a:r>
              <a:rPr lang="en-US" sz="2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tsyme@sphoward.herts.sch.uk</a:t>
            </a:r>
            <a:r>
              <a:rPr lang="en-US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•"/>
            </a:pPr>
            <a:r>
              <a:rPr lang="en-US" sz="2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adavies@sphoward.herts.sch.uk</a:t>
            </a:r>
            <a:r>
              <a:rPr lang="en-US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8" name="Google Shape;208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Safeguarding</a:t>
            </a:r>
            <a:endParaRPr/>
          </a:p>
        </p:txBody>
      </p:sp>
      <p:sp>
        <p:nvSpPr>
          <p:cNvPr id="214" name="Google Shape;214;p13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Please support us in keeping our school a safe place</a:t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arents will only be able to access the school building via the school office at all times</a:t>
            </a:r>
            <a:endParaRPr/>
          </a:p>
        </p:txBody>
      </p:sp>
      <p:pic>
        <p:nvPicPr>
          <p:cNvPr id="215" name="Google Shape;21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7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Playground Safety</a:t>
            </a:r>
            <a:endParaRPr/>
          </a:p>
        </p:txBody>
      </p:sp>
      <p:sp>
        <p:nvSpPr>
          <p:cNvPr id="221" name="Google Shape;221;p14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Children are not allowed to use the Trim Trail before or after school.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 ball games, riding of bikes and scooters on the playground before or after school.</a:t>
            </a:r>
            <a:endParaRPr/>
          </a:p>
        </p:txBody>
      </p:sp>
      <p:pic>
        <p:nvPicPr>
          <p:cNvPr id="222" name="Google Shape;2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Partnership</a:t>
            </a:r>
            <a:endParaRPr/>
          </a:p>
        </p:txBody>
      </p:sp>
      <p:sp>
        <p:nvSpPr>
          <p:cNvPr id="228" name="Google Shape;228;p15"/>
          <p:cNvSpPr txBox="1"/>
          <p:nvPr>
            <p:ph idx="1" type="body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10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303030"/>
                </a:solidFill>
                <a:latin typeface="Calibri"/>
                <a:ea typeface="Calibri"/>
                <a:cs typeface="Calibri"/>
                <a:sym typeface="Calibri"/>
              </a:rPr>
              <a:t>We very much look forward to working in partnership with you and your child over the coming year and we thank you for your continued support of our school.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30303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"/>
          <p:cNvSpPr txBox="1"/>
          <p:nvPr>
            <p:ph type="title"/>
          </p:nvPr>
        </p:nvSpPr>
        <p:spPr>
          <a:xfrm>
            <a:off x="750887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Who’s Who ?</a:t>
            </a:r>
            <a:endParaRPr/>
          </a:p>
        </p:txBody>
      </p:sp>
      <p:sp>
        <p:nvSpPr>
          <p:cNvPr id="129" name="Google Shape;129;p2"/>
          <p:cNvSpPr txBox="1"/>
          <p:nvPr/>
        </p:nvSpPr>
        <p:spPr>
          <a:xfrm>
            <a:off x="750887" y="1066800"/>
            <a:ext cx="7848600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4SD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4H</a:t>
            </a:r>
            <a:endParaRPr b="0" i="0" sz="24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Syme/ Miss Davies                                       Miss Henesey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Wilkinson                                                     Miss Toms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Kwiatkowska                                                Mrs Unegbu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5825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>
            <p:ph type="title"/>
          </p:nvPr>
        </p:nvSpPr>
        <p:spPr>
          <a:xfrm>
            <a:off x="750887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Curriculum</a:t>
            </a:r>
            <a:endParaRPr/>
          </a:p>
        </p:txBody>
      </p:sp>
      <p:sp>
        <p:nvSpPr>
          <p:cNvPr id="136" name="Google Shape;136;p3"/>
          <p:cNvSpPr txBox="1"/>
          <p:nvPr/>
        </p:nvSpPr>
        <p:spPr>
          <a:xfrm>
            <a:off x="750887" y="1066800"/>
            <a:ext cx="7848600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medium term plan, will keep you informed about the subjects your child will be studying each term. It will be posted on the school website.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5825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/>
          <p:nvPr>
            <p:ph type="title"/>
          </p:nvPr>
        </p:nvSpPr>
        <p:spPr>
          <a:xfrm>
            <a:off x="611187" y="4941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lang="en-US">
                <a:solidFill>
                  <a:srgbClr val="FFC000"/>
                </a:solidFill>
              </a:rPr>
              <a:t>Medium Term Plan</a:t>
            </a:r>
            <a:endParaRPr/>
          </a:p>
        </p:txBody>
      </p:sp>
      <p:sp>
        <p:nvSpPr>
          <p:cNvPr id="143" name="Google Shape;143;p7"/>
          <p:cNvSpPr txBox="1"/>
          <p:nvPr>
            <p:ph idx="1" type="body"/>
          </p:nvPr>
        </p:nvSpPr>
        <p:spPr>
          <a:xfrm>
            <a:off x="468312" y="8366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2700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None/>
            </a:pPr>
            <a:r>
              <a:t/>
            </a:r>
            <a:endParaRPr b="1" i="0" sz="23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7000" lvl="0" marL="27305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Arial"/>
              <a:buNone/>
            </a:pPr>
            <a:r>
              <a:t/>
            </a:r>
            <a:endParaRPr b="0" i="0" sz="23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4" name="Google Shape;1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9237" y="5211663"/>
            <a:ext cx="971550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7"/>
          <p:cNvPicPr preferRelativeResize="0"/>
          <p:nvPr/>
        </p:nvPicPr>
        <p:blipFill rotWithShape="1">
          <a:blip r:embed="rId4">
            <a:alphaModFix/>
          </a:blip>
          <a:srcRect b="6145" l="15537" r="18372" t="15361"/>
          <a:stretch/>
        </p:blipFill>
        <p:spPr>
          <a:xfrm>
            <a:off x="468300" y="425350"/>
            <a:ext cx="7394271" cy="493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>
            <p:ph type="title"/>
          </p:nvPr>
        </p:nvSpPr>
        <p:spPr>
          <a:xfrm>
            <a:off x="539750" y="50847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Reading</a:t>
            </a:r>
            <a:endParaRPr/>
          </a:p>
        </p:txBody>
      </p:sp>
      <p:sp>
        <p:nvSpPr>
          <p:cNvPr id="151" name="Google Shape;151;p4"/>
          <p:cNvSpPr txBox="1"/>
          <p:nvPr>
            <p:ph idx="1" type="body"/>
          </p:nvPr>
        </p:nvSpPr>
        <p:spPr>
          <a:xfrm>
            <a:off x="468312" y="7651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is important that your child reads regularly at home and their reading record should be signed each time by an adult.  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They can read their own books from home or choose a book from the class library to take home and read.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Children’s reading records will be checked each week. If your child is not reading regularly at home, we will arrange a meeting with you to discuss this further.</a:t>
            </a:r>
            <a:endParaRPr/>
          </a:p>
          <a:p>
            <a:pPr indent="-1206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>
            <p:ph type="title"/>
          </p:nvPr>
        </p:nvSpPr>
        <p:spPr>
          <a:xfrm>
            <a:off x="539750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Reading at home</a:t>
            </a:r>
            <a:endParaRPr/>
          </a:p>
        </p:txBody>
      </p:sp>
      <p:sp>
        <p:nvSpPr>
          <p:cNvPr id="158" name="Google Shape;158;p5"/>
          <p:cNvSpPr txBox="1"/>
          <p:nvPr>
            <p:ph idx="1" type="body"/>
          </p:nvPr>
        </p:nvSpPr>
        <p:spPr>
          <a:xfrm>
            <a:off x="468312" y="6207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73050" lvl="0" marL="27305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Remember to spend as much time talking about the book as reading the book:</a:t>
            </a:r>
            <a:endParaRPr/>
          </a:p>
          <a:p>
            <a:pPr indent="-273050" lvl="0" marL="27305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happening?</a:t>
            </a:r>
            <a:endParaRPr/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might happen next?</a:t>
            </a:r>
            <a:endParaRPr/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Why did the character act like that?</a:t>
            </a:r>
            <a:endParaRPr/>
          </a:p>
          <a:p>
            <a:pPr indent="-273050" lvl="1" marL="593725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your favourite part and why?</a:t>
            </a:r>
            <a:endParaRPr/>
          </a:p>
          <a:p>
            <a:pPr indent="-120650" lvl="0" marL="27305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is your child’s responsibility to take their book home at the end of the day and to change their home reading book when they need to.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7c4f52d195_0_0"/>
          <p:cNvSpPr txBox="1"/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C000"/>
                </a:solidFill>
              </a:rPr>
              <a:t>Homework</a:t>
            </a:r>
            <a:endParaRPr>
              <a:solidFill>
                <a:srgbClr val="FFC000"/>
              </a:solidFill>
            </a:endParaRPr>
          </a:p>
        </p:txBody>
      </p:sp>
      <p:pic>
        <p:nvPicPr>
          <p:cNvPr id="165" name="Google Shape;165;g27c4f52d195_0_0"/>
          <p:cNvPicPr preferRelativeResize="0"/>
          <p:nvPr/>
        </p:nvPicPr>
        <p:blipFill rotWithShape="1">
          <a:blip r:embed="rId3">
            <a:alphaModFix/>
          </a:blip>
          <a:srcRect b="20642" l="24676" r="25188" t="28149"/>
          <a:stretch/>
        </p:blipFill>
        <p:spPr>
          <a:xfrm>
            <a:off x="762000" y="679825"/>
            <a:ext cx="7921152" cy="455102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27c4f52d195_0_0"/>
          <p:cNvSpPr txBox="1"/>
          <p:nvPr/>
        </p:nvSpPr>
        <p:spPr>
          <a:xfrm>
            <a:off x="572000" y="1203900"/>
            <a:ext cx="1467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 txBox="1"/>
          <p:nvPr>
            <p:ph type="title"/>
          </p:nvPr>
        </p:nvSpPr>
        <p:spPr>
          <a:xfrm>
            <a:off x="539750" y="5013325"/>
            <a:ext cx="6769100" cy="1152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900"/>
              <a:buFont typeface="Impact"/>
              <a:buNone/>
            </a:pPr>
            <a:r>
              <a:rPr b="0" i="0" lang="en-US" sz="49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Multiplication tables Check</a:t>
            </a:r>
            <a:endParaRPr/>
          </a:p>
        </p:txBody>
      </p:sp>
      <p:sp>
        <p:nvSpPr>
          <p:cNvPr id="172" name="Google Shape;172;p6"/>
          <p:cNvSpPr txBox="1"/>
          <p:nvPr>
            <p:ph idx="1" type="body"/>
          </p:nvPr>
        </p:nvSpPr>
        <p:spPr>
          <a:xfrm>
            <a:off x="468312" y="6207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46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30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By the end of Year 4, all children are expected to know their multiplication tables up to 12 x12, with rapid recall. </a:t>
            </a:r>
            <a:endParaRPr/>
          </a:p>
          <a:p>
            <a:pPr indent="-1206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During the Summer term, all Year 4 children will be taking a National multiplication times tables check. </a:t>
            </a:r>
            <a:endParaRPr/>
          </a:p>
          <a:p>
            <a:pPr indent="-1206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Please support your child in learning their times tables at home, as this knowledge is a life skill. We will teach times tables at school, but they will lots of practice at home.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850" y="4797425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/>
          <p:nvPr>
            <p:ph type="title"/>
          </p:nvPr>
        </p:nvSpPr>
        <p:spPr>
          <a:xfrm>
            <a:off x="755650" y="51577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400"/>
              <a:buFont typeface="Impact"/>
              <a:buNone/>
            </a:pPr>
            <a:r>
              <a:rPr b="0" i="0" lang="en-US" sz="5400" u="none">
                <a:solidFill>
                  <a:srgbClr val="FFC000"/>
                </a:solidFill>
                <a:latin typeface="Impact"/>
                <a:ea typeface="Impact"/>
                <a:cs typeface="Impact"/>
                <a:sym typeface="Impact"/>
              </a:rPr>
              <a:t>School Uniform </a:t>
            </a:r>
            <a:endParaRPr/>
          </a:p>
        </p:txBody>
      </p:sp>
      <p:sp>
        <p:nvSpPr>
          <p:cNvPr id="179" name="Google Shape;179;p8"/>
          <p:cNvSpPr txBox="1"/>
          <p:nvPr>
            <p:ph idx="1" type="body"/>
          </p:nvPr>
        </p:nvSpPr>
        <p:spPr>
          <a:xfrm>
            <a:off x="420687" y="404812"/>
            <a:ext cx="8507412" cy="521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School uniform is listed on the school website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Long hair (both boys and girls) must be tied back 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 large bows or accessories are allowed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Earrings must be studs / no nail varnish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Only school book bags are allowed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i="1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Please label all clothing clearly </a:t>
            </a: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with your child’s name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Girls must wear socks for PE, not tights.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Appropriate footwear for PE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On PE days children should come to school in their PE kit: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Mr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 Syme   Mon/Thurs</a:t>
            </a: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M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iss Henesey</a:t>
            </a: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Mon</a:t>
            </a:r>
            <a:r>
              <a:rPr b="1" i="0" lang="en-US" sz="24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Thurs</a:t>
            </a:r>
            <a:endParaRPr b="1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Forest school: Wednesday</a:t>
            </a:r>
            <a:endParaRPr b="1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6550" y="4868862"/>
            <a:ext cx="9715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Ashleigh Davies</dc:creator>
</cp:coreProperties>
</file>