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6690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66900" y="4715125"/>
            <a:ext cx="5335250" cy="44669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7d4e7e524a_0_0: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7d4e7e524a_0_0: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7d4e7e524a_0_5: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7d4e7e524a_0_5: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1: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1: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2: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2: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4: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4: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516fd0b163_0_5: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g1516fd0b163_0_5: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90225fa30_0_5: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g1390225fa30_0_5: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390225fa30_0_23: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1390225fa30_0_23: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390225fa30_0_12:notes"/>
          <p:cNvSpPr txBox="1"/>
          <p:nvPr>
            <p:ph idx="1" type="body"/>
          </p:nvPr>
        </p:nvSpPr>
        <p:spPr>
          <a:xfrm>
            <a:off x="666900" y="4715125"/>
            <a:ext cx="53352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1390225fa30_0_12:notes"/>
          <p:cNvSpPr/>
          <p:nvPr>
            <p:ph idx="2" type="sldImg"/>
          </p:nvPr>
        </p:nvSpPr>
        <p:spPr>
          <a:xfrm>
            <a:off x="1111725" y="744475"/>
            <a:ext cx="4446300" cy="372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66900" y="4715125"/>
            <a:ext cx="5335250"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5:notes"/>
          <p:cNvSpPr/>
          <p:nvPr>
            <p:ph idx="2" type="sldImg"/>
          </p:nvPr>
        </p:nvSpPr>
        <p:spPr>
          <a:xfrm>
            <a:off x="1111725" y="744475"/>
            <a:ext cx="444625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0" name="Google Shape;70;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1" name="Google Shape;71;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77" name="Google Shape;77;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 name="Shape 23"/>
        <p:cNvGrpSpPr/>
        <p:nvPr/>
      </p:nvGrpSpPr>
      <p:grpSpPr>
        <a:xfrm>
          <a:off x="0" y="0"/>
          <a:ext cx="0" cy="0"/>
          <a:chOff x="0" y="0"/>
          <a:chExt cx="0" cy="0"/>
        </a:xfrm>
      </p:grpSpPr>
      <p:sp>
        <p:nvSpPr>
          <p:cNvPr id="24" name="Google Shape;24;p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 name="Google Shape;26;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5" name="Shape 35"/>
        <p:cNvGrpSpPr/>
        <p:nvPr/>
      </p:nvGrpSpPr>
      <p:grpSpPr>
        <a:xfrm>
          <a:off x="0" y="0"/>
          <a:ext cx="0" cy="0"/>
          <a:chOff x="0" y="0"/>
          <a:chExt cx="0" cy="0"/>
        </a:xfrm>
      </p:grpSpPr>
      <p:sp>
        <p:nvSpPr>
          <p:cNvPr id="36" name="Google Shape;36;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6"/>
          <p:cNvSpPr/>
          <p:nvPr>
            <p:ph idx="2" type="pic"/>
          </p:nvPr>
        </p:nvSpPr>
        <p:spPr>
          <a:xfrm>
            <a:off x="1792288" y="612775"/>
            <a:ext cx="5486400" cy="4114800"/>
          </a:xfrm>
          <a:prstGeom prst="rect">
            <a:avLst/>
          </a:prstGeom>
          <a:noFill/>
          <a:ln>
            <a:noFill/>
          </a:ln>
        </p:spPr>
      </p:sp>
      <p:sp>
        <p:nvSpPr>
          <p:cNvPr id="38" name="Google Shape;38;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39" name="Google Shape;39;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5" name="Google Shape;45;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6" name="Google Shape;46;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1" name="Google Shape;61;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2" name="Google Shape;62;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3" name="Google Shape;63;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4" name="Google Shape;64;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12" y="1149712"/>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1" i="0" lang="en-US" sz="3300" u="none">
                <a:solidFill>
                  <a:schemeClr val="dk2"/>
                </a:solidFill>
              </a:rPr>
              <a:t>Welcome to Year 6</a:t>
            </a:r>
            <a:endParaRPr b="1" i="0" sz="3300" u="none">
              <a:solidFill>
                <a:schemeClr val="dk2"/>
              </a:solidFill>
            </a:endParaRPr>
          </a:p>
          <a:p>
            <a:pPr indent="0" lvl="0" marL="0" rtl="0" algn="ctr">
              <a:lnSpc>
                <a:spcPct val="100000"/>
              </a:lnSpc>
              <a:spcBef>
                <a:spcPts val="0"/>
              </a:spcBef>
              <a:spcAft>
                <a:spcPts val="0"/>
              </a:spcAft>
              <a:buClr>
                <a:schemeClr val="dk2"/>
              </a:buClr>
              <a:buSzPts val="4000"/>
              <a:buFont typeface="Arial"/>
              <a:buNone/>
            </a:pPr>
            <a:br>
              <a:rPr b="0" i="0" lang="en-US" sz="2700" u="none">
                <a:solidFill>
                  <a:schemeClr val="dk2"/>
                </a:solidFill>
                <a:latin typeface="Arial"/>
                <a:ea typeface="Arial"/>
                <a:cs typeface="Arial"/>
                <a:sym typeface="Arial"/>
              </a:rPr>
            </a:br>
            <a:r>
              <a:rPr b="0" i="0" lang="en-US" sz="2700" u="none">
                <a:solidFill>
                  <a:schemeClr val="dk2"/>
                </a:solidFill>
                <a:latin typeface="Arial"/>
                <a:ea typeface="Arial"/>
                <a:cs typeface="Arial"/>
                <a:sym typeface="Arial"/>
              </a:rPr>
              <a:t>6K - </a:t>
            </a:r>
            <a:r>
              <a:rPr lang="en-US" sz="2700"/>
              <a:t>Miss Kell </a:t>
            </a:r>
            <a:endParaRPr sz="2700"/>
          </a:p>
          <a:p>
            <a:pPr indent="0" lvl="0" marL="0" rtl="0" algn="ctr">
              <a:lnSpc>
                <a:spcPct val="100000"/>
              </a:lnSpc>
              <a:spcBef>
                <a:spcPts val="0"/>
              </a:spcBef>
              <a:spcAft>
                <a:spcPts val="0"/>
              </a:spcAft>
              <a:buClr>
                <a:schemeClr val="dk2"/>
              </a:buClr>
              <a:buSzPts val="4000"/>
              <a:buFont typeface="Arial"/>
              <a:buNone/>
            </a:pPr>
            <a:r>
              <a:rPr lang="en-US" sz="2700"/>
              <a:t> Mrs Winter</a:t>
            </a:r>
            <a:endParaRPr sz="2700"/>
          </a:p>
          <a:p>
            <a:pPr indent="0" lvl="0" marL="0" rtl="0" algn="ctr">
              <a:lnSpc>
                <a:spcPct val="100000"/>
              </a:lnSpc>
              <a:spcBef>
                <a:spcPts val="0"/>
              </a:spcBef>
              <a:spcAft>
                <a:spcPts val="0"/>
              </a:spcAft>
              <a:buClr>
                <a:schemeClr val="dk2"/>
              </a:buClr>
              <a:buSzPts val="4000"/>
              <a:buFont typeface="Arial"/>
              <a:buNone/>
            </a:pPr>
            <a:r>
              <a:rPr lang="en-US" sz="2700"/>
              <a:t>Mrs Fernando (Tue-Fri)</a:t>
            </a:r>
            <a:endParaRPr sz="2700"/>
          </a:p>
          <a:p>
            <a:pPr indent="0" lvl="0" marL="0" rtl="0" algn="ctr">
              <a:lnSpc>
                <a:spcPct val="100000"/>
              </a:lnSpc>
              <a:spcBef>
                <a:spcPts val="0"/>
              </a:spcBef>
              <a:spcAft>
                <a:spcPts val="0"/>
              </a:spcAft>
              <a:buClr>
                <a:schemeClr val="dk2"/>
              </a:buClr>
              <a:buSzPts val="4000"/>
              <a:buFont typeface="Arial"/>
              <a:buNone/>
            </a:pPr>
            <a:r>
              <a:rPr lang="en-US" sz="2700"/>
              <a:t>Mrs Kwiatkowska (Mon)</a:t>
            </a:r>
            <a:endParaRPr sz="2700"/>
          </a:p>
          <a:p>
            <a:pPr indent="0" lvl="0" marL="0" rtl="0" algn="ctr">
              <a:lnSpc>
                <a:spcPct val="100000"/>
              </a:lnSpc>
              <a:spcBef>
                <a:spcPts val="0"/>
              </a:spcBef>
              <a:spcAft>
                <a:spcPts val="0"/>
              </a:spcAft>
              <a:buClr>
                <a:schemeClr val="dk2"/>
              </a:buClr>
              <a:buSzPts val="4000"/>
              <a:buFont typeface="Arial"/>
              <a:buNone/>
            </a:pPr>
            <a:r>
              <a:t/>
            </a:r>
            <a:endParaRPr sz="2700"/>
          </a:p>
          <a:p>
            <a:pPr indent="0" lvl="0" marL="0" rtl="0" algn="ctr">
              <a:lnSpc>
                <a:spcPct val="100000"/>
              </a:lnSpc>
              <a:spcBef>
                <a:spcPts val="0"/>
              </a:spcBef>
              <a:spcAft>
                <a:spcPts val="0"/>
              </a:spcAft>
              <a:buClr>
                <a:schemeClr val="dk2"/>
              </a:buClr>
              <a:buSzPts val="4000"/>
              <a:buFont typeface="Arial"/>
              <a:buNone/>
            </a:pPr>
            <a:r>
              <a:rPr lang="en-US" sz="2700"/>
              <a:t>6G - </a:t>
            </a:r>
            <a:r>
              <a:rPr b="0" i="0" lang="en-US" sz="2700" u="none">
                <a:solidFill>
                  <a:schemeClr val="dk2"/>
                </a:solidFill>
                <a:latin typeface="Arial"/>
                <a:ea typeface="Arial"/>
                <a:cs typeface="Arial"/>
                <a:sym typeface="Arial"/>
              </a:rPr>
              <a:t>Miss Goss</a:t>
            </a:r>
            <a:endParaRPr sz="2700"/>
          </a:p>
          <a:p>
            <a:pPr indent="0" lvl="0" marL="0" rtl="0" algn="ctr">
              <a:lnSpc>
                <a:spcPct val="100000"/>
              </a:lnSpc>
              <a:spcBef>
                <a:spcPts val="0"/>
              </a:spcBef>
              <a:spcAft>
                <a:spcPts val="0"/>
              </a:spcAft>
              <a:buClr>
                <a:schemeClr val="dk2"/>
              </a:buClr>
              <a:buSzPts val="4000"/>
              <a:buFont typeface="Arial"/>
              <a:buNone/>
            </a:pPr>
            <a:r>
              <a:rPr lang="en-US" sz="2700"/>
              <a:t> Mrs Ee</a:t>
            </a:r>
            <a:endParaRPr sz="2700"/>
          </a:p>
        </p:txBody>
      </p:sp>
      <p:sp>
        <p:nvSpPr>
          <p:cNvPr id="85" name="Google Shape;85;p13"/>
          <p:cNvSpPr txBox="1"/>
          <p:nvPr>
            <p:ph idx="1" type="subTitle"/>
          </p:nvPr>
        </p:nvSpPr>
        <p:spPr>
          <a:xfrm>
            <a:off x="1489800" y="3832600"/>
            <a:ext cx="6400800" cy="37449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Arial"/>
              <a:buNone/>
            </a:pPr>
            <a:r>
              <a:t/>
            </a:r>
            <a:endParaRPr sz="2600" u="sng"/>
          </a:p>
          <a:p>
            <a:pPr indent="0" lvl="0" marL="0" rtl="0" algn="ctr">
              <a:lnSpc>
                <a:spcPct val="100000"/>
              </a:lnSpc>
              <a:spcBef>
                <a:spcPts val="0"/>
              </a:spcBef>
              <a:spcAft>
                <a:spcPts val="0"/>
              </a:spcAft>
              <a:buClr>
                <a:schemeClr val="dk1"/>
              </a:buClr>
              <a:buSzPts val="3200"/>
              <a:buFont typeface="Arial"/>
              <a:buNone/>
            </a:pPr>
            <a:r>
              <a:rPr lang="en-US" sz="2600" u="sng"/>
              <a:t>How can you help your child in Year 6?</a:t>
            </a:r>
            <a:endParaRPr sz="2600"/>
          </a:p>
          <a:p>
            <a:pPr indent="-165100" lvl="0" marL="0" rtl="0" algn="ctr">
              <a:lnSpc>
                <a:spcPct val="100000"/>
              </a:lnSpc>
              <a:spcBef>
                <a:spcPts val="64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Curriculum </a:t>
            </a:r>
            <a:endParaRPr sz="2600"/>
          </a:p>
          <a:p>
            <a:pPr indent="-165100" lvl="0" marL="0" rtl="0" algn="ctr">
              <a:lnSpc>
                <a:spcPct val="100000"/>
              </a:lnSpc>
              <a:spcBef>
                <a:spcPts val="64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Homework</a:t>
            </a:r>
            <a:endParaRPr sz="2600"/>
          </a:p>
          <a:p>
            <a:pPr indent="-165100" lvl="0" marL="0" rtl="0" algn="ctr">
              <a:lnSpc>
                <a:spcPct val="100000"/>
              </a:lnSpc>
              <a:spcBef>
                <a:spcPts val="64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Reading </a:t>
            </a:r>
            <a:endParaRPr sz="2600"/>
          </a:p>
          <a:p>
            <a:pPr indent="-165100" lvl="0" marL="0" rtl="0" algn="ctr">
              <a:lnSpc>
                <a:spcPct val="100000"/>
              </a:lnSpc>
              <a:spcBef>
                <a:spcPts val="640"/>
              </a:spcBef>
              <a:spcAft>
                <a:spcPts val="0"/>
              </a:spcAft>
              <a:buClr>
                <a:schemeClr val="dk1"/>
              </a:buClr>
              <a:buSzPts val="2600"/>
              <a:buFont typeface="Arial"/>
              <a:buChar char="•"/>
            </a:pPr>
            <a:r>
              <a:rPr b="0" i="0" lang="en-US" sz="2600" u="none">
                <a:solidFill>
                  <a:schemeClr val="dk1"/>
                </a:solidFill>
                <a:latin typeface="Arial"/>
                <a:ea typeface="Arial"/>
                <a:cs typeface="Arial"/>
                <a:sym typeface="Arial"/>
              </a:rPr>
              <a:t>General Points</a:t>
            </a:r>
            <a:endParaRPr sz="2600"/>
          </a:p>
        </p:txBody>
      </p:sp>
      <p:pic>
        <p:nvPicPr>
          <p:cNvPr id="86" name="Google Shape;86;p13"/>
          <p:cNvPicPr preferRelativeResize="0"/>
          <p:nvPr/>
        </p:nvPicPr>
        <p:blipFill rotWithShape="1">
          <a:blip r:embed="rId3">
            <a:alphaModFix/>
          </a:blip>
          <a:srcRect b="0" l="0" r="0" t="0"/>
          <a:stretch/>
        </p:blipFill>
        <p:spPr>
          <a:xfrm>
            <a:off x="7596187" y="4943475"/>
            <a:ext cx="1281112" cy="169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idx="1" type="body"/>
          </p:nvPr>
        </p:nvSpPr>
        <p:spPr>
          <a:xfrm>
            <a:off x="369050" y="1088950"/>
            <a:ext cx="8229600" cy="452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sz="2800" u="sng"/>
              <a:t>Spellzone</a:t>
            </a:r>
            <a:endParaRPr sz="2800" u="sng"/>
          </a:p>
          <a:p>
            <a:pPr indent="0" lvl="0" marL="0" rtl="0" algn="l">
              <a:spcBef>
                <a:spcPts val="600"/>
              </a:spcBef>
              <a:spcAft>
                <a:spcPts val="0"/>
              </a:spcAft>
              <a:buClr>
                <a:schemeClr val="dk1"/>
              </a:buClr>
              <a:buSzPts val="1100"/>
              <a:buFont typeface="Arial"/>
              <a:buNone/>
            </a:pPr>
            <a:r>
              <a:rPr lang="en-US" sz="2800"/>
              <a:t>Weekly spellings and games will be set. These will be based on the spelling rule or pattern we are learning in class that week.</a:t>
            </a:r>
            <a:endParaRPr sz="2800"/>
          </a:p>
          <a:p>
            <a:pPr indent="0" lvl="0" marL="0" rtl="0" algn="l">
              <a:spcBef>
                <a:spcPts val="600"/>
              </a:spcBef>
              <a:spcAft>
                <a:spcPts val="0"/>
              </a:spcAft>
              <a:buClr>
                <a:schemeClr val="dk1"/>
              </a:buClr>
              <a:buSzPts val="1100"/>
              <a:buFont typeface="Arial"/>
              <a:buNone/>
            </a:pPr>
            <a:r>
              <a:rPr lang="en-US" sz="2800"/>
              <a:t>Your child is also expected to be able to spell the words on the Year 3/4 and 5/6  spelling lists. These can be found on the school website and Google Classroom.</a:t>
            </a:r>
            <a:endParaRPr sz="2800"/>
          </a:p>
          <a:p>
            <a:pPr indent="0" lvl="0" marL="0" rtl="0" algn="l">
              <a:spcBef>
                <a:spcPts val="6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457200" y="274637"/>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Homework contd.</a:t>
            </a:r>
            <a:endParaRPr/>
          </a:p>
        </p:txBody>
      </p:sp>
      <p:sp>
        <p:nvSpPr>
          <p:cNvPr id="153" name="Google Shape;153;p23"/>
          <p:cNvSpPr txBox="1"/>
          <p:nvPr>
            <p:ph idx="1" type="body"/>
          </p:nvPr>
        </p:nvSpPr>
        <p:spPr>
          <a:xfrm>
            <a:off x="457200" y="1165950"/>
            <a:ext cx="8229600" cy="452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800" u="sng"/>
              <a:t>Maths/SPaG</a:t>
            </a:r>
            <a:endParaRPr sz="2800" u="sng"/>
          </a:p>
          <a:p>
            <a:pPr indent="0" lvl="0" marL="0" rtl="0" algn="l">
              <a:spcBef>
                <a:spcPts val="600"/>
              </a:spcBef>
              <a:spcAft>
                <a:spcPts val="0"/>
              </a:spcAft>
              <a:buNone/>
            </a:pPr>
            <a:r>
              <a:rPr lang="en-US" sz="2800"/>
              <a:t>Each week, children will be given paper maths homework and grammar homework. These will be based on their learning in class. They have a homework book to complete their work and this will be marked in school.</a:t>
            </a:r>
            <a:endParaRPr sz="2800"/>
          </a:p>
          <a:p>
            <a:pPr indent="0" lvl="0" marL="0" rtl="0" algn="l">
              <a:spcBef>
                <a:spcPts val="600"/>
              </a:spcBef>
              <a:spcAft>
                <a:spcPts val="0"/>
              </a:spcAft>
              <a:buClr>
                <a:schemeClr val="dk1"/>
              </a:buClr>
              <a:buSzPts val="1100"/>
              <a:buFont typeface="Arial"/>
              <a:buNone/>
            </a:pPr>
            <a:r>
              <a:rPr lang="en-US" sz="2800"/>
              <a:t>As children progress through Year 6, they may be given additional activities and this will include SATs revision. </a:t>
            </a:r>
            <a:endParaRPr sz="2800"/>
          </a:p>
          <a:p>
            <a:pPr indent="0" lvl="0" marL="0" rtl="0" algn="l">
              <a:spcBef>
                <a:spcPts val="600"/>
              </a:spcBef>
              <a:spcAft>
                <a:spcPts val="0"/>
              </a:spcAft>
              <a:buClr>
                <a:schemeClr val="dk1"/>
              </a:buClr>
              <a:buSzPts val="1100"/>
              <a:buFont typeface="Arial"/>
              <a:buNone/>
            </a:pPr>
            <a:r>
              <a:rPr lang="en-US" sz="2800" u="sng"/>
              <a:t>Google Classroom</a:t>
            </a:r>
            <a:endParaRPr sz="2800" u="sng"/>
          </a:p>
          <a:p>
            <a:pPr indent="0" lvl="0" marL="0" rtl="0" algn="l">
              <a:spcBef>
                <a:spcPts val="600"/>
              </a:spcBef>
              <a:spcAft>
                <a:spcPts val="0"/>
              </a:spcAft>
              <a:buClr>
                <a:schemeClr val="dk1"/>
              </a:buClr>
              <a:buSzPts val="1100"/>
              <a:buFont typeface="Arial"/>
              <a:buNone/>
            </a:pPr>
            <a:r>
              <a:rPr lang="en-US" sz="2800"/>
              <a:t>Occasionally, additional tasks will be set on Google Classroom. </a:t>
            </a:r>
            <a:endParaRPr sz="2800"/>
          </a:p>
          <a:p>
            <a:pPr indent="0" lvl="0" marL="0" rtl="0" algn="l">
              <a:spcBef>
                <a:spcPts val="6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4"/>
          <p:cNvSpPr txBox="1"/>
          <p:nvPr>
            <p:ph type="title"/>
          </p:nvPr>
        </p:nvSpPr>
        <p:spPr>
          <a:xfrm>
            <a:off x="457200" y="34986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Attendance</a:t>
            </a:r>
            <a:endParaRPr/>
          </a:p>
        </p:txBody>
      </p:sp>
      <p:sp>
        <p:nvSpPr>
          <p:cNvPr id="159" name="Google Shape;159;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640"/>
              </a:spcBef>
              <a:spcAft>
                <a:spcPts val="0"/>
              </a:spcAft>
              <a:buClr>
                <a:schemeClr val="dk1"/>
              </a:buClr>
              <a:buSzPts val="3200"/>
              <a:buFont typeface="Arial"/>
              <a:buChar char="•"/>
            </a:pPr>
            <a:r>
              <a:rPr lang="en-US"/>
              <a:t>Your child’s progress is greatly helped by good attendance. School starts at 8:40am and finishes at 3:15pm.</a:t>
            </a:r>
            <a:endParaRPr/>
          </a:p>
          <a:p>
            <a:pPr indent="0" lvl="0" marL="0" rtl="0" algn="l">
              <a:lnSpc>
                <a:spcPct val="90000"/>
              </a:lnSpc>
              <a:spcBef>
                <a:spcPts val="640"/>
              </a:spcBef>
              <a:spcAft>
                <a:spcPts val="0"/>
              </a:spcAft>
              <a:buNone/>
            </a:pPr>
            <a:r>
              <a:t/>
            </a:r>
            <a:endParaRPr/>
          </a:p>
          <a:p>
            <a:pPr indent="-431800" lvl="0" marL="457200" rtl="0" algn="l">
              <a:lnSpc>
                <a:spcPct val="90000"/>
              </a:lnSpc>
              <a:spcBef>
                <a:spcPts val="640"/>
              </a:spcBef>
              <a:spcAft>
                <a:spcPts val="0"/>
              </a:spcAft>
              <a:buSzPts val="3200"/>
              <a:buChar char="•"/>
            </a:pPr>
            <a:r>
              <a:rPr lang="en-US"/>
              <a:t>Early</a:t>
            </a:r>
            <a:r>
              <a:rPr lang="en-US"/>
              <a:t> </a:t>
            </a:r>
            <a:r>
              <a:rPr lang="en-US"/>
              <a:t>morning</a:t>
            </a:r>
            <a:r>
              <a:rPr lang="en-US"/>
              <a:t> work is an important part of the school day (</a:t>
            </a:r>
            <a:r>
              <a:rPr lang="en-US"/>
              <a:t>including interventions)</a:t>
            </a:r>
            <a:r>
              <a:rPr lang="en-US"/>
              <a:t>.</a:t>
            </a:r>
            <a:endParaRPr/>
          </a:p>
          <a:p>
            <a:pPr indent="0" lvl="0" marL="0" rtl="0" algn="l">
              <a:lnSpc>
                <a:spcPct val="90000"/>
              </a:lnSpc>
              <a:spcBef>
                <a:spcPts val="640"/>
              </a:spcBef>
              <a:spcAft>
                <a:spcPts val="0"/>
              </a:spcAft>
              <a:buNone/>
            </a:pPr>
            <a:r>
              <a:t/>
            </a:r>
            <a:endParaRPr/>
          </a:p>
          <a:p>
            <a:pPr indent="-342900" lvl="0" marL="342900" rtl="0" algn="l">
              <a:lnSpc>
                <a:spcPct val="90000"/>
              </a:lnSpc>
              <a:spcBef>
                <a:spcPts val="640"/>
              </a:spcBef>
              <a:spcAft>
                <a:spcPts val="0"/>
              </a:spcAft>
              <a:buClr>
                <a:schemeClr val="dk1"/>
              </a:buClr>
              <a:buSzPts val="3200"/>
              <a:buFont typeface="Arial"/>
              <a:buChar char="•"/>
            </a:pPr>
            <a:r>
              <a:rPr lang="en-US"/>
              <a:t>Registers are </a:t>
            </a:r>
            <a:r>
              <a:rPr lang="en-US"/>
              <a:t>taken</a:t>
            </a:r>
            <a:r>
              <a:rPr lang="en-US"/>
              <a:t> by 8:50am. Your child will be marked as late after this. </a:t>
            </a:r>
            <a:endParaRPr/>
          </a:p>
        </p:txBody>
      </p:sp>
      <p:pic>
        <p:nvPicPr>
          <p:cNvPr id="160" name="Google Shape;160;p24"/>
          <p:cNvPicPr preferRelativeResize="0"/>
          <p:nvPr/>
        </p:nvPicPr>
        <p:blipFill rotWithShape="1">
          <a:blip r:embed="rId3">
            <a:alphaModFix/>
          </a:blip>
          <a:srcRect b="0" l="0" r="0" t="0"/>
          <a:stretch/>
        </p:blipFill>
        <p:spPr>
          <a:xfrm>
            <a:off x="7999145" y="5580454"/>
            <a:ext cx="863680" cy="1143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PE &amp; Forest School</a:t>
            </a:r>
            <a:endParaRPr/>
          </a:p>
        </p:txBody>
      </p:sp>
      <p:sp>
        <p:nvSpPr>
          <p:cNvPr id="166" name="Google Shape;166;p25"/>
          <p:cNvSpPr txBox="1"/>
          <p:nvPr>
            <p:ph idx="1" type="body"/>
          </p:nvPr>
        </p:nvSpPr>
        <p:spPr>
          <a:xfrm>
            <a:off x="457200" y="1600200"/>
            <a:ext cx="8229600" cy="3124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Uniforms, PE kit and book bags must be </a:t>
            </a:r>
            <a:r>
              <a:rPr b="1" i="1" lang="en-US" sz="3200" u="none">
                <a:solidFill>
                  <a:schemeClr val="dk1"/>
                </a:solidFill>
                <a:latin typeface="Arial"/>
                <a:ea typeface="Arial"/>
                <a:cs typeface="Arial"/>
                <a:sym typeface="Arial"/>
              </a:rPr>
              <a:t>clearly labelled</a:t>
            </a:r>
            <a:r>
              <a:rPr b="0" i="0" lang="en-US" sz="3200" u="none">
                <a:solidFill>
                  <a:schemeClr val="dk1"/>
                </a:solidFill>
                <a:latin typeface="Arial"/>
                <a:ea typeface="Arial"/>
                <a:cs typeface="Arial"/>
                <a:sym typeface="Arial"/>
              </a:rPr>
              <a:t>.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The P.E. kit should consist of: gold P.E. shirt, maroon shorts, maroon joggers and an optional item of the school hoodie.</a:t>
            </a:r>
            <a:endParaRPr b="0" i="0" sz="3200" u="none">
              <a:solidFill>
                <a:schemeClr val="dk1"/>
              </a:solidFill>
              <a:latin typeface="Arial"/>
              <a:ea typeface="Arial"/>
              <a:cs typeface="Arial"/>
              <a:sym typeface="Arial"/>
            </a:endParaRPr>
          </a:p>
          <a:p>
            <a:pPr indent="0" lvl="0" marL="0" rtl="0" algn="l">
              <a:lnSpc>
                <a:spcPct val="100000"/>
              </a:lnSpc>
              <a:spcBef>
                <a:spcPts val="640"/>
              </a:spcBef>
              <a:spcAft>
                <a:spcPts val="0"/>
              </a:spcAft>
              <a:buNone/>
            </a:pPr>
            <a:r>
              <a:t/>
            </a:r>
            <a:endParaRPr/>
          </a:p>
          <a:p>
            <a:pPr indent="0" lvl="0" marL="0" rtl="0" algn="l">
              <a:lnSpc>
                <a:spcPct val="100000"/>
              </a:lnSpc>
              <a:spcBef>
                <a:spcPts val="640"/>
              </a:spcBef>
              <a:spcAft>
                <a:spcPts val="0"/>
              </a:spcAft>
              <a:buNone/>
            </a:pPr>
            <a:r>
              <a:rPr lang="en-US"/>
              <a:t>PE - Tuesday &amp; Wednesday</a:t>
            </a:r>
            <a:endParaRPr/>
          </a:p>
          <a:p>
            <a:pPr indent="0" lvl="0" marL="0" rtl="0" algn="l">
              <a:lnSpc>
                <a:spcPct val="100000"/>
              </a:lnSpc>
              <a:spcBef>
                <a:spcPts val="640"/>
              </a:spcBef>
              <a:spcAft>
                <a:spcPts val="0"/>
              </a:spcAft>
              <a:buNone/>
            </a:pPr>
            <a:r>
              <a:rPr lang="en-US"/>
              <a:t>Forest School - Friday</a:t>
            </a:r>
            <a:endParaRPr/>
          </a:p>
        </p:txBody>
      </p:sp>
      <p:pic>
        <p:nvPicPr>
          <p:cNvPr id="167" name="Google Shape;167;p25"/>
          <p:cNvPicPr preferRelativeResize="0"/>
          <p:nvPr/>
        </p:nvPicPr>
        <p:blipFill rotWithShape="1">
          <a:blip r:embed="rId3">
            <a:alphaModFix/>
          </a:blip>
          <a:srcRect b="0" l="0" r="0" t="0"/>
          <a:stretch/>
        </p:blipFill>
        <p:spPr>
          <a:xfrm>
            <a:off x="7524750" y="4724400"/>
            <a:ext cx="1279525" cy="16954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6"/>
          <p:cNvSpPr txBox="1"/>
          <p:nvPr>
            <p:ph type="ctrTitle"/>
          </p:nvPr>
        </p:nvSpPr>
        <p:spPr>
          <a:xfrm>
            <a:off x="827087" y="-2857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SATs</a:t>
            </a:r>
            <a:endParaRPr/>
          </a:p>
        </p:txBody>
      </p:sp>
      <p:sp>
        <p:nvSpPr>
          <p:cNvPr id="173" name="Google Shape;173;p26"/>
          <p:cNvSpPr txBox="1"/>
          <p:nvPr>
            <p:ph idx="1" type="subTitle"/>
          </p:nvPr>
        </p:nvSpPr>
        <p:spPr>
          <a:xfrm>
            <a:off x="827075" y="1441450"/>
            <a:ext cx="7772400" cy="2277900"/>
          </a:xfrm>
          <a:prstGeom prst="rect">
            <a:avLst/>
          </a:prstGeom>
          <a:noFill/>
          <a:ln>
            <a:noFill/>
          </a:ln>
        </p:spPr>
        <p:txBody>
          <a:bodyPr anchorCtr="0" anchor="t" bIns="45700" lIns="91425" spcFirstLastPara="1" rIns="91425" wrap="square" tIns="45700">
            <a:noAutofit/>
          </a:bodyPr>
          <a:lstStyle/>
          <a:p>
            <a:pPr indent="-457200" lvl="0" marL="457200" rtl="0" algn="l">
              <a:lnSpc>
                <a:spcPct val="100000"/>
              </a:lnSpc>
              <a:spcBef>
                <a:spcPts val="0"/>
              </a:spcBef>
              <a:spcAft>
                <a:spcPts val="0"/>
              </a:spcAft>
              <a:buClr>
                <a:schemeClr val="dk1"/>
              </a:buClr>
              <a:buSzPts val="3200"/>
              <a:buFont typeface="Arial"/>
              <a:buChar char="•"/>
            </a:pPr>
            <a:r>
              <a:rPr lang="en-US"/>
              <a:t>End of </a:t>
            </a:r>
            <a:r>
              <a:rPr b="0" i="0" lang="en-US" sz="3200" u="none">
                <a:solidFill>
                  <a:schemeClr val="dk1"/>
                </a:solidFill>
                <a:latin typeface="Arial"/>
                <a:ea typeface="Arial"/>
                <a:cs typeface="Arial"/>
                <a:sym typeface="Arial"/>
              </a:rPr>
              <a:t>Key Stage 2 SATs will take place in May 202</a:t>
            </a:r>
            <a:r>
              <a:rPr lang="en-US"/>
              <a:t>4.</a:t>
            </a:r>
            <a:endParaRPr/>
          </a:p>
          <a:p>
            <a:pPr indent="-457200" lvl="0" marL="457200" rtl="0" algn="l">
              <a:spcBef>
                <a:spcPts val="640"/>
              </a:spcBef>
              <a:spcAft>
                <a:spcPts val="0"/>
              </a:spcAft>
              <a:buSzPts val="3200"/>
              <a:buChar char="•"/>
            </a:pPr>
            <a:r>
              <a:rPr lang="en-US"/>
              <a:t>The children will be well prepared ahead of time for these tests so please do not worry. </a:t>
            </a:r>
            <a:endParaRPr/>
          </a:p>
          <a:p>
            <a:pPr indent="0" lvl="0" marL="0" rtl="0" algn="l">
              <a:spcBef>
                <a:spcPts val="640"/>
              </a:spcBef>
              <a:spcAft>
                <a:spcPts val="0"/>
              </a:spcAft>
              <a:buNone/>
            </a:pPr>
            <a:r>
              <a:t/>
            </a:r>
            <a:endParaRPr/>
          </a:p>
          <a:p>
            <a:pPr indent="0" lvl="0" marL="0" rtl="0" algn="l">
              <a:lnSpc>
                <a:spcPct val="100000"/>
              </a:lnSpc>
              <a:spcBef>
                <a:spcPts val="0"/>
              </a:spcBef>
              <a:spcAft>
                <a:spcPts val="0"/>
              </a:spcAft>
              <a:buNone/>
            </a:pPr>
            <a:r>
              <a:rPr b="1" lang="en-US"/>
              <a:t>Our aim in Year 6, is to prepare the children for secondary school, it is not all focused on SATS.</a:t>
            </a:r>
            <a:endParaRPr b="1"/>
          </a:p>
          <a:p>
            <a:pPr indent="0" lvl="0" marL="0" rtl="0" algn="l">
              <a:lnSpc>
                <a:spcPct val="100000"/>
              </a:lnSpc>
              <a:spcBef>
                <a:spcPts val="0"/>
              </a:spcBef>
              <a:spcAft>
                <a:spcPts val="0"/>
              </a:spcAft>
              <a:buNone/>
            </a:pPr>
            <a:r>
              <a:t/>
            </a:r>
            <a:endParaRPr/>
          </a:p>
          <a:p>
            <a:pPr indent="0" lvl="0" marL="0" rtl="0" algn="l">
              <a:lnSpc>
                <a:spcPct val="100000"/>
              </a:lnSpc>
              <a:spcBef>
                <a:spcPts val="640"/>
              </a:spcBef>
              <a:spcAft>
                <a:spcPts val="0"/>
              </a:spcAft>
              <a:buNone/>
            </a:pPr>
            <a:r>
              <a:t/>
            </a:r>
            <a:endParaRPr b="0" i="0" sz="3200" u="none">
              <a:solidFill>
                <a:schemeClr val="dk1"/>
              </a:solidFill>
              <a:latin typeface="Arial"/>
              <a:ea typeface="Arial"/>
              <a:cs typeface="Arial"/>
              <a:sym typeface="Arial"/>
            </a:endParaRPr>
          </a:p>
          <a:p>
            <a:pPr indent="0" lvl="0" marL="0" rtl="0" algn="ctr">
              <a:lnSpc>
                <a:spcPct val="100000"/>
              </a:lnSpc>
              <a:spcBef>
                <a:spcPts val="640"/>
              </a:spcBef>
              <a:spcAft>
                <a:spcPts val="0"/>
              </a:spcAft>
              <a:buNone/>
            </a:pPr>
            <a:r>
              <a:t/>
            </a:r>
            <a:endParaRPr/>
          </a:p>
          <a:p>
            <a:pPr indent="0" lvl="0" marL="0" rtl="0" algn="ctr">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174" name="Google Shape;174;p26"/>
          <p:cNvPicPr preferRelativeResize="0"/>
          <p:nvPr/>
        </p:nvPicPr>
        <p:blipFill rotWithShape="1">
          <a:blip r:embed="rId3">
            <a:alphaModFix/>
          </a:blip>
          <a:srcRect b="0" l="0" r="0" t="0"/>
          <a:stretch/>
        </p:blipFill>
        <p:spPr>
          <a:xfrm>
            <a:off x="8018925" y="3719353"/>
            <a:ext cx="949075" cy="12564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7"/>
          <p:cNvSpPr txBox="1"/>
          <p:nvPr>
            <p:ph type="title"/>
          </p:nvPr>
        </p:nvSpPr>
        <p:spPr>
          <a:xfrm>
            <a:off x="602725" y="1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Social Media</a:t>
            </a:r>
            <a:endParaRPr/>
          </a:p>
        </p:txBody>
      </p:sp>
      <p:sp>
        <p:nvSpPr>
          <p:cNvPr id="180" name="Google Shape;180;p27"/>
          <p:cNvSpPr txBox="1"/>
          <p:nvPr>
            <p:ph idx="1" type="body"/>
          </p:nvPr>
        </p:nvSpPr>
        <p:spPr>
          <a:xfrm>
            <a:off x="602725" y="925425"/>
            <a:ext cx="8229600" cy="547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2900" u="none" cap="none" strike="noStrike">
                <a:solidFill>
                  <a:schemeClr val="dk1"/>
                </a:solidFill>
                <a:latin typeface="Arial"/>
                <a:ea typeface="Arial"/>
                <a:cs typeface="Arial"/>
                <a:sym typeface="Arial"/>
              </a:rPr>
              <a:t>Your children are </a:t>
            </a:r>
            <a:r>
              <a:rPr b="0" i="0" lang="en-US" sz="2900" u="sng" cap="none" strike="noStrike">
                <a:solidFill>
                  <a:schemeClr val="dk1"/>
                </a:solidFill>
                <a:latin typeface="Arial"/>
                <a:ea typeface="Arial"/>
                <a:cs typeface="Arial"/>
                <a:sym typeface="Arial"/>
              </a:rPr>
              <a:t>not old enough</a:t>
            </a:r>
            <a:r>
              <a:rPr b="0" i="0" lang="en-US" sz="2900" u="none" cap="none" strike="noStrike">
                <a:solidFill>
                  <a:schemeClr val="dk1"/>
                </a:solidFill>
                <a:latin typeface="Arial"/>
                <a:ea typeface="Arial"/>
                <a:cs typeface="Arial"/>
                <a:sym typeface="Arial"/>
              </a:rPr>
              <a:t> to be using social media apps/sites, such as Instagram, Whats</a:t>
            </a:r>
            <a:r>
              <a:rPr lang="en-US" sz="2900"/>
              <a:t>A</a:t>
            </a:r>
            <a:r>
              <a:rPr b="0" i="0" lang="en-US" sz="2900" u="none" cap="none" strike="noStrike">
                <a:solidFill>
                  <a:schemeClr val="dk1"/>
                </a:solidFill>
                <a:latin typeface="Arial"/>
                <a:ea typeface="Arial"/>
                <a:cs typeface="Arial"/>
                <a:sym typeface="Arial"/>
              </a:rPr>
              <a:t>pp,</a:t>
            </a:r>
            <a:r>
              <a:rPr lang="en-US" sz="2900"/>
              <a:t> </a:t>
            </a:r>
            <a:r>
              <a:rPr b="0" i="0" lang="en-US" sz="2900" u="none" cap="none" strike="noStrike">
                <a:solidFill>
                  <a:schemeClr val="dk1"/>
                </a:solidFill>
                <a:latin typeface="Arial"/>
                <a:ea typeface="Arial"/>
                <a:cs typeface="Arial"/>
                <a:sym typeface="Arial"/>
              </a:rPr>
              <a:t>Tik Tok and Snapchat. The minimum age for users is 13 and when you register, your child’s date of birth is required.</a:t>
            </a:r>
            <a:endParaRPr sz="2900"/>
          </a:p>
          <a:p>
            <a:pPr indent="0" lvl="0" marL="0" marR="0" rtl="0" algn="l">
              <a:lnSpc>
                <a:spcPct val="100000"/>
              </a:lnSpc>
              <a:spcBef>
                <a:spcPts val="640"/>
              </a:spcBef>
              <a:spcAft>
                <a:spcPts val="0"/>
              </a:spcAft>
              <a:buClr>
                <a:schemeClr val="dk1"/>
              </a:buClr>
              <a:buSzPts val="3200"/>
              <a:buFont typeface="Arial"/>
              <a:buNone/>
            </a:pPr>
            <a:r>
              <a:rPr b="0" i="0" lang="en-US" sz="2900" u="none" cap="none" strike="noStrike">
                <a:solidFill>
                  <a:schemeClr val="dk1"/>
                </a:solidFill>
                <a:latin typeface="Arial"/>
                <a:ea typeface="Arial"/>
                <a:cs typeface="Arial"/>
                <a:sym typeface="Arial"/>
              </a:rPr>
              <a:t>As such, it is not the school’s responsibility to deal with any problems that arise from your child using these platforms. Please carefully monitor your child’s internet activity. </a:t>
            </a:r>
            <a:endParaRPr b="0" i="0" sz="2900" u="none" cap="none" strike="noStrike">
              <a:solidFill>
                <a:schemeClr val="dk1"/>
              </a:solidFill>
              <a:latin typeface="Arial"/>
              <a:ea typeface="Arial"/>
              <a:cs typeface="Arial"/>
              <a:sym typeface="Arial"/>
            </a:endParaRPr>
          </a:p>
          <a:p>
            <a:pPr indent="0" lvl="0" marL="0" marR="0" rtl="0" algn="l">
              <a:lnSpc>
                <a:spcPct val="100000"/>
              </a:lnSpc>
              <a:spcBef>
                <a:spcPts val="640"/>
              </a:spcBef>
              <a:spcAft>
                <a:spcPts val="0"/>
              </a:spcAft>
              <a:buClr>
                <a:schemeClr val="dk1"/>
              </a:buClr>
              <a:buSzPts val="3200"/>
              <a:buFont typeface="Arial"/>
              <a:buNone/>
            </a:pPr>
            <a:r>
              <a:rPr b="1" lang="en-US" sz="2900"/>
              <a:t>We </a:t>
            </a:r>
            <a:r>
              <a:rPr b="1" lang="en-US" sz="2900"/>
              <a:t>strongly</a:t>
            </a:r>
            <a:r>
              <a:rPr b="1" lang="en-US" sz="2900"/>
              <a:t> suggest that</a:t>
            </a:r>
            <a:r>
              <a:rPr b="1" lang="en-US" sz="2900"/>
              <a:t> they do not have access to their</a:t>
            </a:r>
            <a:r>
              <a:rPr b="1" lang="en-US" sz="2900"/>
              <a:t> mobile phones in their bedrooms at night time.</a:t>
            </a:r>
            <a:r>
              <a:rPr lang="en-US" sz="2900"/>
              <a:t> </a:t>
            </a:r>
            <a:endParaRPr sz="2900"/>
          </a:p>
          <a:p>
            <a:pPr indent="-139700" lvl="0" marL="342900" marR="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181" name="Google Shape;181;p27"/>
          <p:cNvPicPr preferRelativeResize="0"/>
          <p:nvPr/>
        </p:nvPicPr>
        <p:blipFill rotWithShape="1">
          <a:blip r:embed="rId3">
            <a:alphaModFix/>
          </a:blip>
          <a:srcRect b="0" l="0" r="0" t="0"/>
          <a:stretch/>
        </p:blipFill>
        <p:spPr>
          <a:xfrm>
            <a:off x="8269301" y="4721237"/>
            <a:ext cx="761500" cy="100683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8"/>
          <p:cNvSpPr txBox="1"/>
          <p:nvPr>
            <p:ph type="title"/>
          </p:nvPr>
        </p:nvSpPr>
        <p:spPr>
          <a:xfrm>
            <a:off x="468312" y="1412875"/>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Any Questions?</a:t>
            </a:r>
            <a:endParaRPr/>
          </a:p>
        </p:txBody>
      </p:sp>
      <p:sp>
        <p:nvSpPr>
          <p:cNvPr id="187" name="Google Shape;187;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ctr">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342900" lvl="0" marL="342900" rtl="0" algn="ctr">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188" name="Google Shape;188;p28"/>
          <p:cNvPicPr preferRelativeResize="0"/>
          <p:nvPr/>
        </p:nvPicPr>
        <p:blipFill rotWithShape="1">
          <a:blip r:embed="rId3">
            <a:alphaModFix/>
          </a:blip>
          <a:srcRect b="0" l="0" r="0" t="0"/>
          <a:stretch/>
        </p:blipFill>
        <p:spPr>
          <a:xfrm>
            <a:off x="7450137" y="4724400"/>
            <a:ext cx="1281112" cy="1695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539750" y="18891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sng">
                <a:solidFill>
                  <a:schemeClr val="dk2"/>
                </a:solidFill>
                <a:latin typeface="Arial"/>
                <a:ea typeface="Arial"/>
                <a:cs typeface="Arial"/>
                <a:sym typeface="Arial"/>
              </a:rPr>
              <a:t>T</a:t>
            </a:r>
            <a:r>
              <a:rPr lang="en-US" u="sng"/>
              <a:t>he</a:t>
            </a:r>
            <a:r>
              <a:rPr b="0" i="0" lang="en-US" sz="4400" u="sng">
                <a:solidFill>
                  <a:schemeClr val="dk2"/>
                </a:solidFill>
                <a:latin typeface="Arial"/>
                <a:ea typeface="Arial"/>
                <a:cs typeface="Arial"/>
                <a:sym typeface="Arial"/>
              </a:rPr>
              <a:t> Y</a:t>
            </a:r>
            <a:r>
              <a:rPr lang="en-US" u="sng"/>
              <a:t>ear</a:t>
            </a:r>
            <a:r>
              <a:rPr b="0" i="0" lang="en-US" sz="4400" u="sng">
                <a:solidFill>
                  <a:schemeClr val="dk2"/>
                </a:solidFill>
                <a:latin typeface="Arial"/>
                <a:ea typeface="Arial"/>
                <a:cs typeface="Arial"/>
                <a:sym typeface="Arial"/>
              </a:rPr>
              <a:t> 6 C</a:t>
            </a:r>
            <a:r>
              <a:rPr lang="en-US" u="sng"/>
              <a:t>urriculum</a:t>
            </a:r>
            <a:endParaRPr u="sng"/>
          </a:p>
        </p:txBody>
      </p:sp>
      <p:sp>
        <p:nvSpPr>
          <p:cNvPr id="92" name="Google Shape;92;p14"/>
          <p:cNvSpPr txBox="1"/>
          <p:nvPr/>
        </p:nvSpPr>
        <p:spPr>
          <a:xfrm>
            <a:off x="750887" y="1700212"/>
            <a:ext cx="7848600" cy="374491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3200"/>
              <a:buFont typeface="Arial"/>
              <a:buNone/>
            </a:pPr>
            <a:r>
              <a:rPr lang="en-US" sz="3100">
                <a:solidFill>
                  <a:schemeClr val="dk1"/>
                </a:solidFill>
              </a:rPr>
              <a:t>Our half termly </a:t>
            </a:r>
            <a:r>
              <a:rPr lang="en-US" sz="3100">
                <a:solidFill>
                  <a:schemeClr val="dk1"/>
                </a:solidFill>
              </a:rPr>
              <a:t>curriculum</a:t>
            </a:r>
            <a:r>
              <a:rPr lang="en-US" sz="3100">
                <a:solidFill>
                  <a:schemeClr val="dk1"/>
                </a:solidFill>
              </a:rPr>
              <a:t> overview can be </a:t>
            </a:r>
            <a:r>
              <a:rPr lang="en-US" sz="3100">
                <a:solidFill>
                  <a:schemeClr val="dk1"/>
                </a:solidFill>
              </a:rPr>
              <a:t>found</a:t>
            </a:r>
            <a:r>
              <a:rPr lang="en-US" sz="3100">
                <a:solidFill>
                  <a:schemeClr val="dk1"/>
                </a:solidFill>
              </a:rPr>
              <a:t> on our class pages on the website. This will keep </a:t>
            </a:r>
            <a:r>
              <a:rPr b="0" i="0" lang="en-US" sz="3100" u="none" cap="none" strike="noStrike">
                <a:solidFill>
                  <a:schemeClr val="dk1"/>
                </a:solidFill>
                <a:latin typeface="Arial"/>
                <a:ea typeface="Arial"/>
                <a:cs typeface="Arial"/>
                <a:sym typeface="Arial"/>
              </a:rPr>
              <a:t>you informed about </a:t>
            </a:r>
            <a:r>
              <a:rPr lang="en-US" sz="3100">
                <a:solidFill>
                  <a:schemeClr val="dk1"/>
                </a:solidFill>
              </a:rPr>
              <a:t>what your child will be learning each week.</a:t>
            </a:r>
            <a:endParaRPr sz="1300"/>
          </a:p>
          <a:p>
            <a:pPr indent="0" lvl="0" marL="0" marR="0" rtl="0" algn="ctr">
              <a:lnSpc>
                <a:spcPct val="90000"/>
              </a:lnSpc>
              <a:spcBef>
                <a:spcPts val="640"/>
              </a:spcBef>
              <a:spcAft>
                <a:spcPts val="0"/>
              </a:spcAft>
              <a:buClr>
                <a:schemeClr val="dk1"/>
              </a:buClr>
              <a:buSzPts val="3200"/>
              <a:buFont typeface="Arial"/>
              <a:buNone/>
            </a:pPr>
            <a:r>
              <a:rPr lang="en-US" sz="3100">
                <a:solidFill>
                  <a:schemeClr val="dk1"/>
                </a:solidFill>
              </a:rPr>
              <a:t>Also on the web page, you will find knowledge organisers which will help you support your child in learning key terms and in understanding new </a:t>
            </a:r>
            <a:r>
              <a:rPr lang="en-US" sz="3100">
                <a:solidFill>
                  <a:schemeClr val="dk1"/>
                </a:solidFill>
              </a:rPr>
              <a:t>vocabulary</a:t>
            </a:r>
            <a:r>
              <a:rPr lang="en-US" sz="3100">
                <a:solidFill>
                  <a:schemeClr val="dk1"/>
                </a:solidFill>
              </a:rPr>
              <a:t>.</a:t>
            </a:r>
            <a:endParaRPr sz="3100">
              <a:solidFill>
                <a:schemeClr val="dk1"/>
              </a:solidFill>
            </a:endParaRPr>
          </a:p>
          <a:p>
            <a:pPr indent="0" lvl="0" marL="0" marR="0" rtl="0" algn="ctr">
              <a:lnSpc>
                <a:spcPct val="90000"/>
              </a:lnSpc>
              <a:spcBef>
                <a:spcPts val="640"/>
              </a:spcBef>
              <a:spcAft>
                <a:spcPts val="0"/>
              </a:spcAft>
              <a:buClr>
                <a:schemeClr val="dk1"/>
              </a:buClr>
              <a:buSzPts val="3200"/>
              <a:buFont typeface="Arial"/>
              <a:buNone/>
            </a:pPr>
            <a:r>
              <a:t/>
            </a:r>
            <a:endParaRPr sz="3100">
              <a:solidFill>
                <a:schemeClr val="dk1"/>
              </a:solidFill>
            </a:endParaRPr>
          </a:p>
        </p:txBody>
      </p:sp>
      <p:pic>
        <p:nvPicPr>
          <p:cNvPr id="93" name="Google Shape;93;p14"/>
          <p:cNvPicPr preferRelativeResize="0"/>
          <p:nvPr/>
        </p:nvPicPr>
        <p:blipFill rotWithShape="1">
          <a:blip r:embed="rId3">
            <a:alphaModFix/>
          </a:blip>
          <a:srcRect b="0" l="0" r="0" t="0"/>
          <a:stretch/>
        </p:blipFill>
        <p:spPr>
          <a:xfrm>
            <a:off x="7596187" y="4868862"/>
            <a:ext cx="1281112" cy="169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539750" y="18891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u="sng"/>
              <a:t>School Website</a:t>
            </a:r>
            <a:endParaRPr u="sng"/>
          </a:p>
        </p:txBody>
      </p:sp>
      <p:sp>
        <p:nvSpPr>
          <p:cNvPr id="99" name="Google Shape;99;p15"/>
          <p:cNvSpPr txBox="1"/>
          <p:nvPr/>
        </p:nvSpPr>
        <p:spPr>
          <a:xfrm>
            <a:off x="750887" y="1700212"/>
            <a:ext cx="7848600" cy="37449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640"/>
              </a:spcBef>
              <a:spcAft>
                <a:spcPts val="0"/>
              </a:spcAft>
              <a:buClr>
                <a:schemeClr val="dk1"/>
              </a:buClr>
              <a:buSzPts val="3200"/>
              <a:buFont typeface="Arial"/>
              <a:buNone/>
            </a:pPr>
            <a:r>
              <a:rPr lang="en-US" sz="3100">
                <a:solidFill>
                  <a:schemeClr val="dk1"/>
                </a:solidFill>
              </a:rPr>
              <a:t>On our class pages you can find:</a:t>
            </a:r>
            <a:endParaRPr sz="3100">
              <a:solidFill>
                <a:schemeClr val="dk1"/>
              </a:solidFill>
            </a:endParaRPr>
          </a:p>
          <a:p>
            <a:pPr indent="0" lvl="0" marL="0" marR="0" rtl="0" algn="ctr">
              <a:lnSpc>
                <a:spcPct val="90000"/>
              </a:lnSpc>
              <a:spcBef>
                <a:spcPts val="640"/>
              </a:spcBef>
              <a:spcAft>
                <a:spcPts val="0"/>
              </a:spcAft>
              <a:buClr>
                <a:schemeClr val="dk1"/>
              </a:buClr>
              <a:buSzPts val="3200"/>
              <a:buFont typeface="Arial"/>
              <a:buNone/>
            </a:pPr>
            <a:r>
              <a:t/>
            </a:r>
            <a:endParaRPr sz="3100">
              <a:solidFill>
                <a:schemeClr val="dk1"/>
              </a:solidFill>
            </a:endParaRPr>
          </a:p>
          <a:p>
            <a:pPr indent="-425450" lvl="0" marL="457200" marR="0" rtl="0" algn="ctr">
              <a:lnSpc>
                <a:spcPct val="90000"/>
              </a:lnSpc>
              <a:spcBef>
                <a:spcPts val="640"/>
              </a:spcBef>
              <a:spcAft>
                <a:spcPts val="0"/>
              </a:spcAft>
              <a:buClr>
                <a:schemeClr val="dk1"/>
              </a:buClr>
              <a:buSzPts val="3100"/>
              <a:buChar char="●"/>
            </a:pPr>
            <a:r>
              <a:rPr lang="en-US" sz="3100">
                <a:solidFill>
                  <a:schemeClr val="dk1"/>
                </a:solidFill>
              </a:rPr>
              <a:t>A copy of this Powerpoint</a:t>
            </a:r>
            <a:endParaRPr sz="3100">
              <a:solidFill>
                <a:schemeClr val="dk1"/>
              </a:solidFill>
            </a:endParaRPr>
          </a:p>
          <a:p>
            <a:pPr indent="-425450" lvl="0" marL="457200" marR="0" rtl="0" algn="ctr">
              <a:lnSpc>
                <a:spcPct val="90000"/>
              </a:lnSpc>
              <a:spcBef>
                <a:spcPts val="0"/>
              </a:spcBef>
              <a:spcAft>
                <a:spcPts val="0"/>
              </a:spcAft>
              <a:buClr>
                <a:schemeClr val="dk1"/>
              </a:buClr>
              <a:buSzPts val="3100"/>
              <a:buChar char="●"/>
            </a:pPr>
            <a:r>
              <a:rPr lang="en-US" sz="3100">
                <a:solidFill>
                  <a:schemeClr val="dk1"/>
                </a:solidFill>
              </a:rPr>
              <a:t>Information about what the children will be learning this term</a:t>
            </a:r>
            <a:endParaRPr sz="3100">
              <a:solidFill>
                <a:schemeClr val="dk1"/>
              </a:solidFill>
            </a:endParaRPr>
          </a:p>
          <a:p>
            <a:pPr indent="-425450" lvl="0" marL="457200" marR="0" rtl="0" algn="ctr">
              <a:lnSpc>
                <a:spcPct val="90000"/>
              </a:lnSpc>
              <a:spcBef>
                <a:spcPts val="0"/>
              </a:spcBef>
              <a:spcAft>
                <a:spcPts val="0"/>
              </a:spcAft>
              <a:buClr>
                <a:schemeClr val="dk1"/>
              </a:buClr>
              <a:buSzPts val="3100"/>
              <a:buChar char="●"/>
            </a:pPr>
            <a:r>
              <a:rPr lang="en-US" sz="3100">
                <a:solidFill>
                  <a:schemeClr val="dk1"/>
                </a:solidFill>
              </a:rPr>
              <a:t>Knowledge organisers for subjects</a:t>
            </a:r>
            <a:endParaRPr sz="3100">
              <a:solidFill>
                <a:schemeClr val="dk1"/>
              </a:solidFill>
            </a:endParaRPr>
          </a:p>
          <a:p>
            <a:pPr indent="0" lvl="0" marL="457200" marR="0" rtl="0" algn="l">
              <a:lnSpc>
                <a:spcPct val="90000"/>
              </a:lnSpc>
              <a:spcBef>
                <a:spcPts val="640"/>
              </a:spcBef>
              <a:spcAft>
                <a:spcPts val="0"/>
              </a:spcAft>
              <a:buNone/>
            </a:pPr>
            <a:r>
              <a:t/>
            </a:r>
            <a:endParaRPr sz="3100">
              <a:solidFill>
                <a:schemeClr val="dk1"/>
              </a:solidFill>
            </a:endParaRPr>
          </a:p>
        </p:txBody>
      </p:sp>
      <p:pic>
        <p:nvPicPr>
          <p:cNvPr id="100" name="Google Shape;100;p15"/>
          <p:cNvPicPr preferRelativeResize="0"/>
          <p:nvPr/>
        </p:nvPicPr>
        <p:blipFill rotWithShape="1">
          <a:blip r:embed="rId3">
            <a:alphaModFix/>
          </a:blip>
          <a:srcRect b="0" l="0" r="0" t="0"/>
          <a:stretch/>
        </p:blipFill>
        <p:spPr>
          <a:xfrm>
            <a:off x="7596187" y="4868862"/>
            <a:ext cx="1281112" cy="1695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468300" y="15875"/>
            <a:ext cx="8343600" cy="970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u="sng"/>
              <a:t>How to help your child’s reading</a:t>
            </a:r>
            <a:endParaRPr u="sng"/>
          </a:p>
        </p:txBody>
      </p:sp>
      <p:sp>
        <p:nvSpPr>
          <p:cNvPr id="106" name="Google Shape;106;p16"/>
          <p:cNvSpPr txBox="1"/>
          <p:nvPr>
            <p:ph idx="1" type="body"/>
          </p:nvPr>
        </p:nvSpPr>
        <p:spPr>
          <a:xfrm>
            <a:off x="468312" y="1052512"/>
            <a:ext cx="8229600" cy="4525962"/>
          </a:xfrm>
          <a:prstGeom prst="rect">
            <a:avLst/>
          </a:prstGeom>
          <a:noFill/>
          <a:ln>
            <a:noFill/>
          </a:ln>
        </p:spPr>
        <p:txBody>
          <a:bodyPr anchorCtr="0" anchor="t" bIns="45700" lIns="91425" spcFirstLastPara="1" rIns="91425" wrap="square" tIns="45700">
            <a:noAutofit/>
          </a:bodyPr>
          <a:lstStyle/>
          <a:p>
            <a:pPr indent="-431800" lvl="0" marL="342900" rtl="0" algn="l">
              <a:spcBef>
                <a:spcPts val="640"/>
              </a:spcBef>
              <a:spcAft>
                <a:spcPts val="0"/>
              </a:spcAft>
              <a:buSzPts val="3200"/>
              <a:buChar char="•"/>
            </a:pPr>
            <a:r>
              <a:rPr lang="en-US"/>
              <a:t>Reading underpins all learning and it        is an essential skill. It happens in </a:t>
            </a:r>
            <a:r>
              <a:rPr lang="en-US" u="sng"/>
              <a:t>all</a:t>
            </a:r>
            <a:r>
              <a:rPr lang="en-US"/>
              <a:t> subjects. </a:t>
            </a:r>
            <a:endParaRPr/>
          </a:p>
          <a:p>
            <a:pPr indent="-431800" lvl="0" marL="342900" rtl="0" algn="l">
              <a:spcBef>
                <a:spcPts val="640"/>
              </a:spcBef>
              <a:spcAft>
                <a:spcPts val="0"/>
              </a:spcAft>
              <a:buSzPts val="3200"/>
              <a:buChar char="•"/>
            </a:pPr>
            <a:r>
              <a:rPr lang="en-US"/>
              <a:t>We want our children to read for enjoyment but also be able to develop key skills such as reading for understanding.</a:t>
            </a:r>
            <a:endParaRPr/>
          </a:p>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Guided Reading will take place </a:t>
            </a:r>
            <a:r>
              <a:rPr lang="en-US"/>
              <a:t>throughout the week</a:t>
            </a:r>
            <a:r>
              <a:rPr b="0" i="0" lang="en-US" sz="3200" u="none">
                <a:solidFill>
                  <a:schemeClr val="dk1"/>
                </a:solidFill>
                <a:latin typeface="Arial"/>
                <a:ea typeface="Arial"/>
                <a:cs typeface="Arial"/>
                <a:sym typeface="Arial"/>
              </a:rPr>
              <a:t> </a:t>
            </a:r>
            <a:r>
              <a:rPr lang="en-US"/>
              <a:t>as whole class sessions. </a:t>
            </a:r>
            <a:endParaRPr/>
          </a:p>
          <a:p>
            <a:pPr indent="-342900" lvl="0" marL="342900" rtl="0" algn="l">
              <a:lnSpc>
                <a:spcPct val="100000"/>
              </a:lnSpc>
              <a:spcBef>
                <a:spcPts val="0"/>
              </a:spcBef>
              <a:spcAft>
                <a:spcPts val="0"/>
              </a:spcAft>
              <a:buClr>
                <a:schemeClr val="dk1"/>
              </a:buClr>
              <a:buSzPts val="3200"/>
              <a:buFont typeface="Arial"/>
              <a:buChar char="•"/>
            </a:pPr>
            <a:r>
              <a:rPr lang="en-US"/>
              <a:t>Teachers will hear your child read regularly, in </a:t>
            </a:r>
            <a:r>
              <a:rPr lang="en-US"/>
              <a:t>different</a:t>
            </a:r>
            <a:r>
              <a:rPr lang="en-US"/>
              <a:t> contexts. </a:t>
            </a:r>
            <a:r>
              <a:rPr b="0" i="0" lang="en-US" sz="3200" u="none">
                <a:solidFill>
                  <a:schemeClr val="dk1"/>
                </a:solidFill>
                <a:latin typeface="Arial"/>
                <a:ea typeface="Arial"/>
                <a:cs typeface="Arial"/>
                <a:sym typeface="Arial"/>
              </a:rPr>
              <a:t> </a:t>
            </a:r>
            <a:endParaRPr/>
          </a:p>
          <a:p>
            <a:pPr indent="0" lvl="0" marL="342900" rtl="0" algn="l">
              <a:lnSpc>
                <a:spcPct val="100000"/>
              </a:lnSpc>
              <a:spcBef>
                <a:spcPts val="640"/>
              </a:spcBef>
              <a:spcAft>
                <a:spcPts val="0"/>
              </a:spcAft>
              <a:buNone/>
            </a:pPr>
            <a:r>
              <a:t/>
            </a:r>
            <a:endParaRPr/>
          </a:p>
        </p:txBody>
      </p:sp>
      <p:pic>
        <p:nvPicPr>
          <p:cNvPr id="107" name="Google Shape;107;p16"/>
          <p:cNvPicPr preferRelativeResize="0"/>
          <p:nvPr/>
        </p:nvPicPr>
        <p:blipFill rotWithShape="1">
          <a:blip r:embed="rId3">
            <a:alphaModFix/>
          </a:blip>
          <a:srcRect b="0" l="0" r="0" t="0"/>
          <a:stretch/>
        </p:blipFill>
        <p:spPr>
          <a:xfrm>
            <a:off x="7596187" y="4894262"/>
            <a:ext cx="1281112" cy="16938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468312" y="11588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sng">
                <a:solidFill>
                  <a:schemeClr val="dk2"/>
                </a:solidFill>
                <a:latin typeface="Arial"/>
                <a:ea typeface="Arial"/>
                <a:cs typeface="Arial"/>
                <a:sym typeface="Arial"/>
              </a:rPr>
              <a:t>Reading </a:t>
            </a:r>
            <a:endParaRPr u="sng"/>
          </a:p>
        </p:txBody>
      </p:sp>
      <p:sp>
        <p:nvSpPr>
          <p:cNvPr id="113" name="Google Shape;113;p17"/>
          <p:cNvSpPr txBox="1"/>
          <p:nvPr>
            <p:ph idx="1" type="body"/>
          </p:nvPr>
        </p:nvSpPr>
        <p:spPr>
          <a:xfrm>
            <a:off x="468300" y="962499"/>
            <a:ext cx="8229600" cy="50406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None/>
            </a:pPr>
            <a:r>
              <a:t/>
            </a:r>
            <a:endParaRPr sz="2800"/>
          </a:p>
          <a:p>
            <a:pPr indent="-412750" lvl="0" marL="457200" rtl="0" algn="just">
              <a:spcBef>
                <a:spcPts val="0"/>
              </a:spcBef>
              <a:spcAft>
                <a:spcPts val="0"/>
              </a:spcAft>
              <a:buSzPts val="2900"/>
              <a:buChar char="•"/>
            </a:pPr>
            <a:r>
              <a:rPr lang="en-US" sz="2900"/>
              <a:t>The more your child reads, the greater their vocabulary becomes. </a:t>
            </a:r>
            <a:endParaRPr sz="2900"/>
          </a:p>
          <a:p>
            <a:pPr indent="0" lvl="0" marL="457200" rtl="0" algn="just">
              <a:spcBef>
                <a:spcPts val="0"/>
              </a:spcBef>
              <a:spcAft>
                <a:spcPts val="0"/>
              </a:spcAft>
              <a:buNone/>
            </a:pPr>
            <a:r>
              <a:t/>
            </a:r>
            <a:endParaRPr sz="2900"/>
          </a:p>
          <a:p>
            <a:pPr indent="-412750" lvl="0" marL="457200" rtl="0" algn="just">
              <a:spcBef>
                <a:spcPts val="0"/>
              </a:spcBef>
              <a:spcAft>
                <a:spcPts val="0"/>
              </a:spcAft>
              <a:buSzPts val="2900"/>
              <a:buChar char="•"/>
            </a:pPr>
            <a:r>
              <a:rPr lang="en-US" sz="2900"/>
              <a:t>Books introduce children to words that are not commonly used in </a:t>
            </a:r>
            <a:r>
              <a:rPr lang="en-US" sz="2900"/>
              <a:t>everyday</a:t>
            </a:r>
            <a:r>
              <a:rPr lang="en-US" sz="2900"/>
              <a:t> language.</a:t>
            </a:r>
            <a:endParaRPr sz="2900"/>
          </a:p>
          <a:p>
            <a:pPr indent="0" lvl="0" marL="457200" rtl="0" algn="just">
              <a:spcBef>
                <a:spcPts val="0"/>
              </a:spcBef>
              <a:spcAft>
                <a:spcPts val="0"/>
              </a:spcAft>
              <a:buNone/>
            </a:pPr>
            <a:r>
              <a:t/>
            </a:r>
            <a:endParaRPr sz="2900"/>
          </a:p>
          <a:p>
            <a:pPr indent="-412750" lvl="0" marL="457200" rtl="0" algn="just">
              <a:spcBef>
                <a:spcPts val="0"/>
              </a:spcBef>
              <a:spcAft>
                <a:spcPts val="0"/>
              </a:spcAft>
              <a:buSzPts val="2900"/>
              <a:buChar char="•"/>
            </a:pPr>
            <a:r>
              <a:rPr lang="en-US" sz="2900"/>
              <a:t>A wide vocabulary is one of the greatest factors in how successful they will be at school in the future.</a:t>
            </a:r>
            <a:endParaRPr sz="2900"/>
          </a:p>
          <a:p>
            <a:pPr indent="0" lvl="0" marL="0" rtl="0" algn="just">
              <a:spcBef>
                <a:spcPts val="0"/>
              </a:spcBef>
              <a:spcAft>
                <a:spcPts val="0"/>
              </a:spcAft>
              <a:buClr>
                <a:schemeClr val="dk1"/>
              </a:buClr>
              <a:buSzPts val="1100"/>
              <a:buFont typeface="Arial"/>
              <a:buNone/>
            </a:pPr>
            <a:r>
              <a:t/>
            </a:r>
            <a:endParaRPr sz="2800"/>
          </a:p>
        </p:txBody>
      </p:sp>
      <p:pic>
        <p:nvPicPr>
          <p:cNvPr id="114" name="Google Shape;114;p17"/>
          <p:cNvPicPr preferRelativeResize="0"/>
          <p:nvPr/>
        </p:nvPicPr>
        <p:blipFill rotWithShape="1">
          <a:blip r:embed="rId3">
            <a:alphaModFix/>
          </a:blip>
          <a:srcRect b="0" l="0" r="0" t="0"/>
          <a:stretch/>
        </p:blipFill>
        <p:spPr>
          <a:xfrm>
            <a:off x="8028900" y="5614675"/>
            <a:ext cx="775375" cy="1027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468312" y="11588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300" u="sng">
                <a:solidFill>
                  <a:schemeClr val="dk2"/>
                </a:solidFill>
                <a:latin typeface="Arial"/>
                <a:ea typeface="Arial"/>
                <a:cs typeface="Arial"/>
                <a:sym typeface="Arial"/>
              </a:rPr>
              <a:t>Reading </a:t>
            </a:r>
            <a:r>
              <a:rPr lang="en-US" sz="4300" u="sng"/>
              <a:t>A</a:t>
            </a:r>
            <a:r>
              <a:rPr b="0" i="0" lang="en-US" sz="4300" u="sng">
                <a:solidFill>
                  <a:schemeClr val="dk2"/>
                </a:solidFill>
                <a:latin typeface="Arial"/>
                <a:ea typeface="Arial"/>
                <a:cs typeface="Arial"/>
                <a:sym typeface="Arial"/>
              </a:rPr>
              <a:t>t </a:t>
            </a:r>
            <a:r>
              <a:rPr lang="en-US" sz="4300" u="sng"/>
              <a:t>H</a:t>
            </a:r>
            <a:r>
              <a:rPr b="0" i="0" lang="en-US" sz="4300" u="sng">
                <a:solidFill>
                  <a:schemeClr val="dk2"/>
                </a:solidFill>
                <a:latin typeface="Arial"/>
                <a:ea typeface="Arial"/>
                <a:cs typeface="Arial"/>
                <a:sym typeface="Arial"/>
              </a:rPr>
              <a:t>ome</a:t>
            </a:r>
            <a:endParaRPr sz="4300" u="sng"/>
          </a:p>
        </p:txBody>
      </p:sp>
      <p:sp>
        <p:nvSpPr>
          <p:cNvPr id="120" name="Google Shape;120;p18"/>
          <p:cNvSpPr txBox="1"/>
          <p:nvPr>
            <p:ph idx="1" type="body"/>
          </p:nvPr>
        </p:nvSpPr>
        <p:spPr>
          <a:xfrm>
            <a:off x="468312" y="962512"/>
            <a:ext cx="8229600" cy="4526100"/>
          </a:xfrm>
          <a:prstGeom prst="rect">
            <a:avLst/>
          </a:prstGeom>
          <a:noFill/>
          <a:ln>
            <a:noFill/>
          </a:ln>
        </p:spPr>
        <p:txBody>
          <a:bodyPr anchorCtr="0" anchor="t" bIns="45700" lIns="91425" spcFirstLastPara="1" rIns="91425" wrap="square" tIns="45700">
            <a:noAutofit/>
          </a:bodyPr>
          <a:lstStyle/>
          <a:p>
            <a:pPr indent="0" lvl="0" marL="342900" rtl="0" algn="just">
              <a:spcBef>
                <a:spcPts val="0"/>
              </a:spcBef>
              <a:spcAft>
                <a:spcPts val="0"/>
              </a:spcAft>
              <a:buNone/>
            </a:pPr>
            <a:r>
              <a:t/>
            </a:r>
            <a:endParaRPr sz="2800"/>
          </a:p>
          <a:p>
            <a:pPr indent="-406400" lvl="0" marL="342900" rtl="0" algn="just">
              <a:spcBef>
                <a:spcPts val="0"/>
              </a:spcBef>
              <a:spcAft>
                <a:spcPts val="0"/>
              </a:spcAft>
              <a:buSzPts val="2800"/>
              <a:buChar char="•"/>
            </a:pPr>
            <a:r>
              <a:rPr lang="en-US" sz="2800"/>
              <a:t>Encourage your child to read for 15 minutes </a:t>
            </a:r>
            <a:r>
              <a:rPr b="1" lang="en-US" sz="2800" u="sng"/>
              <a:t>everyday</a:t>
            </a:r>
            <a:r>
              <a:rPr lang="en-US" sz="2800"/>
              <a:t> at home. It is THE most important thing that supports your child’s education. It will help them to be a successful learner at secondary school.</a:t>
            </a:r>
            <a:endParaRPr sz="2800"/>
          </a:p>
          <a:p>
            <a:pPr indent="-406400" lvl="0" marL="342900" rtl="0" algn="just">
              <a:spcBef>
                <a:spcPts val="0"/>
              </a:spcBef>
              <a:spcAft>
                <a:spcPts val="0"/>
              </a:spcAft>
              <a:buSzPts val="2800"/>
              <a:buChar char="•"/>
            </a:pPr>
            <a:r>
              <a:rPr lang="en-US" sz="2800"/>
              <a:t>Find a suitable time that fits in with their routine.</a:t>
            </a:r>
            <a:endParaRPr sz="2800"/>
          </a:p>
          <a:p>
            <a:pPr indent="-406400" lvl="0" marL="342900" rtl="0" algn="just">
              <a:spcBef>
                <a:spcPts val="0"/>
              </a:spcBef>
              <a:spcAft>
                <a:spcPts val="0"/>
              </a:spcAft>
              <a:buSzPts val="2800"/>
              <a:buChar char="•"/>
            </a:pPr>
            <a:r>
              <a:rPr lang="en-US" sz="2800"/>
              <a:t>Show an interest in what your child is reading by asking questions, and expect them to read with fluency.</a:t>
            </a:r>
            <a:endParaRPr sz="2800"/>
          </a:p>
          <a:p>
            <a:pPr indent="-406400" lvl="0" marL="342900" rtl="0" algn="just">
              <a:spcBef>
                <a:spcPts val="0"/>
              </a:spcBef>
              <a:spcAft>
                <a:spcPts val="0"/>
              </a:spcAft>
              <a:buSzPts val="2800"/>
              <a:buChar char="•"/>
            </a:pPr>
            <a:r>
              <a:rPr lang="en-US" sz="2800"/>
              <a:t>Encourage reading for pleasure. </a:t>
            </a:r>
            <a:endParaRPr sz="2800"/>
          </a:p>
          <a:p>
            <a:pPr indent="-406400" lvl="0" marL="342900" rtl="0" algn="just">
              <a:spcBef>
                <a:spcPts val="0"/>
              </a:spcBef>
              <a:spcAft>
                <a:spcPts val="0"/>
              </a:spcAft>
              <a:buSzPts val="2800"/>
              <a:buChar char="•"/>
            </a:pPr>
            <a:r>
              <a:rPr lang="en-US" sz="2800"/>
              <a:t>Please sign their reading record each week.</a:t>
            </a:r>
            <a:endParaRPr sz="2800"/>
          </a:p>
          <a:p>
            <a:pPr indent="0" lvl="0" marL="342900" rtl="0" algn="just">
              <a:spcBef>
                <a:spcPts val="0"/>
              </a:spcBef>
              <a:spcAft>
                <a:spcPts val="0"/>
              </a:spcAft>
              <a:buNone/>
            </a:pPr>
            <a:r>
              <a:rPr lang="en-US" sz="2800"/>
              <a:t> </a:t>
            </a:r>
            <a:endParaRPr sz="2800"/>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121" name="Google Shape;121;p18"/>
          <p:cNvPicPr preferRelativeResize="0"/>
          <p:nvPr/>
        </p:nvPicPr>
        <p:blipFill rotWithShape="1">
          <a:blip r:embed="rId3">
            <a:alphaModFix/>
          </a:blip>
          <a:srcRect b="0" l="0" r="0" t="0"/>
          <a:stretch/>
        </p:blipFill>
        <p:spPr>
          <a:xfrm>
            <a:off x="8028900" y="5614675"/>
            <a:ext cx="775375" cy="102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468312" y="11588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sz="4300" u="sng"/>
              <a:t>Spelling</a:t>
            </a:r>
            <a:endParaRPr sz="4300" u="sng"/>
          </a:p>
        </p:txBody>
      </p:sp>
      <p:sp>
        <p:nvSpPr>
          <p:cNvPr id="127" name="Google Shape;127;p19"/>
          <p:cNvSpPr txBox="1"/>
          <p:nvPr>
            <p:ph idx="1" type="body"/>
          </p:nvPr>
        </p:nvSpPr>
        <p:spPr>
          <a:xfrm>
            <a:off x="468300" y="962498"/>
            <a:ext cx="8229600" cy="5281200"/>
          </a:xfrm>
          <a:prstGeom prst="rect">
            <a:avLst/>
          </a:prstGeom>
          <a:noFill/>
          <a:ln>
            <a:noFill/>
          </a:ln>
        </p:spPr>
        <p:txBody>
          <a:bodyPr anchorCtr="0" anchor="t" bIns="45700" lIns="91425" spcFirstLastPara="1" rIns="91425" wrap="square" tIns="45700">
            <a:noAutofit/>
          </a:bodyPr>
          <a:lstStyle/>
          <a:p>
            <a:pPr indent="0" lvl="0" marL="457200" rtl="0" algn="just">
              <a:spcBef>
                <a:spcPts val="0"/>
              </a:spcBef>
              <a:spcAft>
                <a:spcPts val="0"/>
              </a:spcAft>
              <a:buNone/>
            </a:pPr>
            <a:r>
              <a:t/>
            </a:r>
            <a:endParaRPr sz="2800"/>
          </a:p>
          <a:p>
            <a:pPr indent="-406400" lvl="0" marL="457200" rtl="0" algn="l">
              <a:spcBef>
                <a:spcPts val="640"/>
              </a:spcBef>
              <a:spcAft>
                <a:spcPts val="0"/>
              </a:spcAft>
              <a:buSzPts val="2800"/>
              <a:buChar char="•"/>
            </a:pPr>
            <a:r>
              <a:rPr lang="en-US" sz="2800"/>
              <a:t>On our page on the </a:t>
            </a:r>
            <a:r>
              <a:rPr lang="en-US" sz="2800"/>
              <a:t>website and Google Classroom</a:t>
            </a:r>
            <a:r>
              <a:rPr lang="en-US" sz="2800"/>
              <a:t> you will find the statutory spelling lists for Years </a:t>
            </a:r>
            <a:r>
              <a:rPr lang="en-US" sz="2800"/>
              <a:t>3/4</a:t>
            </a:r>
            <a:r>
              <a:rPr lang="en-US" sz="2800"/>
              <a:t> and Years </a:t>
            </a:r>
            <a:r>
              <a:rPr lang="en-US" sz="2800"/>
              <a:t>5/6.</a:t>
            </a:r>
            <a:endParaRPr sz="2800"/>
          </a:p>
          <a:p>
            <a:pPr indent="0" lvl="0" marL="457200" rtl="0" algn="l">
              <a:spcBef>
                <a:spcPts val="640"/>
              </a:spcBef>
              <a:spcAft>
                <a:spcPts val="0"/>
              </a:spcAft>
              <a:buNone/>
            </a:pPr>
            <a:r>
              <a:t/>
            </a:r>
            <a:endParaRPr sz="2800"/>
          </a:p>
          <a:p>
            <a:pPr indent="-406400" lvl="0" marL="457200" rtl="0" algn="l">
              <a:spcBef>
                <a:spcPts val="640"/>
              </a:spcBef>
              <a:spcAft>
                <a:spcPts val="0"/>
              </a:spcAft>
              <a:buSzPts val="2800"/>
              <a:buChar char="•"/>
            </a:pPr>
            <a:r>
              <a:rPr lang="en-US" sz="2800"/>
              <a:t>These can be used at home to support your child with their spelling.</a:t>
            </a:r>
            <a:endParaRPr sz="2800"/>
          </a:p>
          <a:p>
            <a:pPr indent="0" lvl="0" marL="457200" rtl="0" algn="l">
              <a:spcBef>
                <a:spcPts val="640"/>
              </a:spcBef>
              <a:spcAft>
                <a:spcPts val="0"/>
              </a:spcAft>
              <a:buNone/>
            </a:pPr>
            <a:r>
              <a:t/>
            </a:r>
            <a:endParaRPr sz="2800"/>
          </a:p>
          <a:p>
            <a:pPr indent="-406400" lvl="0" marL="457200" rtl="0" algn="l">
              <a:spcBef>
                <a:spcPts val="640"/>
              </a:spcBef>
              <a:spcAft>
                <a:spcPts val="0"/>
              </a:spcAft>
              <a:buSzPts val="2800"/>
              <a:buChar char="•"/>
            </a:pPr>
            <a:r>
              <a:rPr lang="en-US" sz="2800"/>
              <a:t>Your child will also have access to their SpellZone course pathway.</a:t>
            </a:r>
            <a:endParaRPr sz="2800"/>
          </a:p>
        </p:txBody>
      </p:sp>
      <p:pic>
        <p:nvPicPr>
          <p:cNvPr id="128" name="Google Shape;128;p19"/>
          <p:cNvPicPr preferRelativeResize="0"/>
          <p:nvPr/>
        </p:nvPicPr>
        <p:blipFill rotWithShape="1">
          <a:blip r:embed="rId3">
            <a:alphaModFix/>
          </a:blip>
          <a:srcRect b="0" l="0" r="0" t="0"/>
          <a:stretch/>
        </p:blipFill>
        <p:spPr>
          <a:xfrm>
            <a:off x="8028900" y="5614675"/>
            <a:ext cx="775375" cy="1027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468312" y="11588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sz="4300" u="sng"/>
              <a:t>Maths</a:t>
            </a:r>
            <a:endParaRPr sz="4300" u="sng"/>
          </a:p>
        </p:txBody>
      </p:sp>
      <p:sp>
        <p:nvSpPr>
          <p:cNvPr id="134" name="Google Shape;134;p20"/>
          <p:cNvSpPr txBox="1"/>
          <p:nvPr>
            <p:ph idx="1" type="body"/>
          </p:nvPr>
        </p:nvSpPr>
        <p:spPr>
          <a:xfrm>
            <a:off x="468300" y="962498"/>
            <a:ext cx="8229600" cy="5466900"/>
          </a:xfrm>
          <a:prstGeom prst="rect">
            <a:avLst/>
          </a:prstGeom>
          <a:noFill/>
          <a:ln>
            <a:noFill/>
          </a:ln>
        </p:spPr>
        <p:txBody>
          <a:bodyPr anchorCtr="0" anchor="t" bIns="45700" lIns="91425" spcFirstLastPara="1" rIns="91425" wrap="square" tIns="45700">
            <a:noAutofit/>
          </a:bodyPr>
          <a:lstStyle/>
          <a:p>
            <a:pPr indent="0" lvl="0" marL="342900" rtl="0" algn="just">
              <a:spcBef>
                <a:spcPts val="0"/>
              </a:spcBef>
              <a:spcAft>
                <a:spcPts val="0"/>
              </a:spcAft>
              <a:buNone/>
            </a:pPr>
            <a:r>
              <a:t/>
            </a:r>
            <a:endParaRPr sz="2800"/>
          </a:p>
          <a:p>
            <a:pPr indent="-406400" lvl="0" marL="342900" rtl="0" algn="just">
              <a:spcBef>
                <a:spcPts val="0"/>
              </a:spcBef>
              <a:spcAft>
                <a:spcPts val="0"/>
              </a:spcAft>
              <a:buSzPts val="2800"/>
              <a:buChar char="•"/>
            </a:pPr>
            <a:r>
              <a:rPr lang="en-US" sz="2800"/>
              <a:t>Secure knowledge of times tables is essential in Year 6. It helps in every aspect of Maths.</a:t>
            </a:r>
            <a:endParaRPr sz="2800"/>
          </a:p>
          <a:p>
            <a:pPr indent="0" lvl="0" marL="0" rtl="0" algn="just">
              <a:spcBef>
                <a:spcPts val="0"/>
              </a:spcBef>
              <a:spcAft>
                <a:spcPts val="0"/>
              </a:spcAft>
              <a:buNone/>
            </a:pPr>
            <a:r>
              <a:t/>
            </a:r>
            <a:endParaRPr sz="2800"/>
          </a:p>
          <a:p>
            <a:pPr indent="-406400" lvl="0" marL="457200" rtl="0" algn="just">
              <a:spcBef>
                <a:spcPts val="0"/>
              </a:spcBef>
              <a:spcAft>
                <a:spcPts val="0"/>
              </a:spcAft>
              <a:buSzPts val="2800"/>
              <a:buChar char="•"/>
            </a:pPr>
            <a:r>
              <a:rPr lang="en-US" sz="2800"/>
              <a:t>Your child also needs to be confident with written methods for the four calculations - addition, subtraction, multiplication and division. Please speak to your class teacher if you are unsure of these.</a:t>
            </a:r>
            <a:endParaRPr sz="2800"/>
          </a:p>
          <a:p>
            <a:pPr indent="0" lvl="0" marL="0" rtl="0" algn="just">
              <a:spcBef>
                <a:spcPts val="0"/>
              </a:spcBef>
              <a:spcAft>
                <a:spcPts val="0"/>
              </a:spcAft>
              <a:buNone/>
            </a:pPr>
            <a:r>
              <a:t/>
            </a:r>
            <a:endParaRPr sz="2800"/>
          </a:p>
          <a:p>
            <a:pPr indent="-406400" lvl="0" marL="457200" rtl="0" algn="l">
              <a:spcBef>
                <a:spcPts val="640"/>
              </a:spcBef>
              <a:spcAft>
                <a:spcPts val="0"/>
              </a:spcAft>
              <a:buSzPts val="2800"/>
              <a:buChar char="•"/>
            </a:pPr>
            <a:r>
              <a:rPr lang="en-US" sz="2800"/>
              <a:t>Your child will also have access to MyMaths and work will occasionally be set on here.</a:t>
            </a:r>
            <a:endParaRPr sz="2800"/>
          </a:p>
          <a:p>
            <a:pPr indent="0" lvl="0" marL="0" rtl="0" algn="just">
              <a:spcBef>
                <a:spcPts val="0"/>
              </a:spcBef>
              <a:spcAft>
                <a:spcPts val="0"/>
              </a:spcAft>
              <a:buNone/>
            </a:pPr>
            <a:r>
              <a:t/>
            </a:r>
            <a:endParaRPr sz="2800"/>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id="135" name="Google Shape;135;p20"/>
          <p:cNvPicPr preferRelativeResize="0"/>
          <p:nvPr/>
        </p:nvPicPr>
        <p:blipFill rotWithShape="1">
          <a:blip r:embed="rId3">
            <a:alphaModFix/>
          </a:blip>
          <a:srcRect b="0" l="0" r="0" t="0"/>
          <a:stretch/>
        </p:blipFill>
        <p:spPr>
          <a:xfrm>
            <a:off x="8028900" y="5614675"/>
            <a:ext cx="775375" cy="1027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ph type="title"/>
          </p:nvPr>
        </p:nvSpPr>
        <p:spPr>
          <a:xfrm>
            <a:off x="623887" y="-10001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sng">
                <a:solidFill>
                  <a:schemeClr val="dk2"/>
                </a:solidFill>
                <a:latin typeface="Arial"/>
                <a:ea typeface="Arial"/>
                <a:cs typeface="Arial"/>
                <a:sym typeface="Arial"/>
              </a:rPr>
              <a:t>Homework</a:t>
            </a:r>
            <a:endParaRPr u="sng"/>
          </a:p>
        </p:txBody>
      </p:sp>
      <p:sp>
        <p:nvSpPr>
          <p:cNvPr id="141" name="Google Shape;141;p21"/>
          <p:cNvSpPr txBox="1"/>
          <p:nvPr>
            <p:ph idx="1" type="body"/>
          </p:nvPr>
        </p:nvSpPr>
        <p:spPr>
          <a:xfrm>
            <a:off x="352600" y="1043000"/>
            <a:ext cx="8500800" cy="4649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sz="2800"/>
              <a:t>As children are preparing for Secondary school, their homework will look slightly different. They will no longer complete half termly homework grids.</a:t>
            </a:r>
            <a:endParaRPr sz="2800"/>
          </a:p>
          <a:p>
            <a:pPr indent="0" lvl="0" marL="0" rtl="0" algn="l">
              <a:spcBef>
                <a:spcPts val="600"/>
              </a:spcBef>
              <a:spcAft>
                <a:spcPts val="0"/>
              </a:spcAft>
              <a:buClr>
                <a:schemeClr val="dk1"/>
              </a:buClr>
              <a:buSzPts val="1100"/>
              <a:buFont typeface="Arial"/>
              <a:buNone/>
            </a:pPr>
            <a:r>
              <a:rPr lang="en-US" sz="2800" u="sng"/>
              <a:t>Reading</a:t>
            </a:r>
            <a:endParaRPr sz="2800" u="sng"/>
          </a:p>
          <a:p>
            <a:pPr indent="0" lvl="0" marL="0" rtl="0" algn="l">
              <a:spcBef>
                <a:spcPts val="600"/>
              </a:spcBef>
              <a:spcAft>
                <a:spcPts val="0"/>
              </a:spcAft>
              <a:buClr>
                <a:schemeClr val="dk1"/>
              </a:buClr>
              <a:buSzPts val="1100"/>
              <a:buFont typeface="Arial"/>
              <a:buNone/>
            </a:pPr>
            <a:r>
              <a:rPr lang="en-US" sz="2800"/>
              <a:t>To read at least four times a week, for 15 minutes.  Additional time should be spent on discussion of the book. Please record and sign all instances of reading that take place at home in their Reading Record. Books and Reading Records are expected to be in school every day.</a:t>
            </a:r>
            <a:endParaRPr sz="2800"/>
          </a:p>
          <a:p>
            <a:pPr indent="0" lvl="0" marL="0" rtl="0" algn="l">
              <a:spcBef>
                <a:spcPts val="600"/>
              </a:spcBef>
              <a:spcAft>
                <a:spcPts val="600"/>
              </a:spcAft>
              <a:buClr>
                <a:schemeClr val="dk1"/>
              </a:buClr>
              <a:buSzPts val="1100"/>
              <a:buFont typeface="Arial"/>
              <a:buNone/>
            </a:pPr>
            <a:r>
              <a:t/>
            </a:r>
            <a:endParaRPr/>
          </a:p>
        </p:txBody>
      </p:sp>
      <p:pic>
        <p:nvPicPr>
          <p:cNvPr id="142" name="Google Shape;142;p21"/>
          <p:cNvPicPr preferRelativeResize="0"/>
          <p:nvPr/>
        </p:nvPicPr>
        <p:blipFill rotWithShape="1">
          <a:blip r:embed="rId3">
            <a:alphaModFix/>
          </a:blip>
          <a:srcRect b="0" l="0" r="0" t="0"/>
          <a:stretch/>
        </p:blipFill>
        <p:spPr>
          <a:xfrm>
            <a:off x="7911675" y="5286378"/>
            <a:ext cx="965625" cy="1277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