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6690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010d90c5ef_0_9: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82" name="Google Shape;82;g3010d90c5ef_0_9: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fcd7edc3ad_1_51:notes"/>
          <p:cNvSpPr/>
          <p:nvPr>
            <p:ph idx="2" type="sldImg"/>
          </p:nvPr>
        </p:nvSpPr>
        <p:spPr>
          <a:xfrm>
            <a:off x="1111804" y="744497"/>
            <a:ext cx="4446000" cy="37224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fcd7edc3ad_1_51:notes"/>
          <p:cNvSpPr txBox="1"/>
          <p:nvPr>
            <p:ph idx="1" type="body"/>
          </p:nvPr>
        </p:nvSpPr>
        <p:spPr>
          <a:xfrm>
            <a:off x="666907" y="4715147"/>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90225fa30_0_5: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1390225fa30_0_5: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390225fa30_0_23: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1390225fa30_0_23: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c1c0a4973_0_0: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fc1c0a4973_0_0: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da5a5ff14_0_3: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fda5a5ff14_0_3: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fdb342be35_0_0: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fdb342be35_0_0: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7ef545ca9f_0_11: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7ef545ca9f_0_11: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390225fa30_0_12: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1390225fa30_0_12: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db342be35_0_7: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fdb342be35_0_7: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10d90c5ef_0_20:notes"/>
          <p:cNvSpPr/>
          <p:nvPr>
            <p:ph idx="2" type="sldImg"/>
          </p:nvPr>
        </p:nvSpPr>
        <p:spPr>
          <a:xfrm>
            <a:off x="900216" y="744538"/>
            <a:ext cx="4868700" cy="37227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10d90c5ef_0_20:notes"/>
          <p:cNvSpPr txBox="1"/>
          <p:nvPr>
            <p:ph idx="1" type="body"/>
          </p:nvPr>
        </p:nvSpPr>
        <p:spPr>
          <a:xfrm>
            <a:off x="666596" y="4714875"/>
            <a:ext cx="5335800" cy="44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3010d90c5ef_0_20:notes"/>
          <p:cNvSpPr txBox="1"/>
          <p:nvPr>
            <p:ph idx="12" type="sldNum"/>
          </p:nvPr>
        </p:nvSpPr>
        <p:spPr>
          <a:xfrm>
            <a:off x="3776859" y="9428163"/>
            <a:ext cx="2890500" cy="49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010d90c5ef_0_107: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010d90c5ef_0_107: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fcfcd8085e_0_0:notes"/>
          <p:cNvSpPr/>
          <p:nvPr>
            <p:ph idx="2" type="sldImg"/>
          </p:nvPr>
        </p:nvSpPr>
        <p:spPr>
          <a:xfrm>
            <a:off x="1111804" y="744497"/>
            <a:ext cx="4446000" cy="37224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fcfcd8085e_0_0:notes"/>
          <p:cNvSpPr txBox="1"/>
          <p:nvPr>
            <p:ph idx="1" type="body"/>
          </p:nvPr>
        </p:nvSpPr>
        <p:spPr>
          <a:xfrm>
            <a:off x="666907" y="4715147"/>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fc1c0a4973_0_7: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fc1c0a4973_0_7: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010d90c5ef_0_3: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3010d90c5ef_0_3: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7ef545ca9f_0_5: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37ef545ca9f_0_5: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16fd0b163_0_5: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1516fd0b163_0_5: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fc1083a875_0_0: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fc1083a875_0_0: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fc1c0a4973_0_14: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fc1c0a4973_0_14: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4" name="Google Shape;14;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0" name="Google Shape;70;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1" name="Google Shape;71;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77" name="Google Shape;77;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 name="Shape 23"/>
        <p:cNvGrpSpPr/>
        <p:nvPr/>
      </p:nvGrpSpPr>
      <p:grpSpPr>
        <a:xfrm>
          <a:off x="0" y="0"/>
          <a:ext cx="0" cy="0"/>
          <a:chOff x="0" y="0"/>
          <a:chExt cx="0" cy="0"/>
        </a:xfrm>
      </p:grpSpPr>
      <p:sp>
        <p:nvSpPr>
          <p:cNvPr id="24" name="Google Shape;24;p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5"/>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 name="Shape 35"/>
        <p:cNvGrpSpPr/>
        <p:nvPr/>
      </p:nvGrpSpPr>
      <p:grpSpPr>
        <a:xfrm>
          <a:off x="0" y="0"/>
          <a:ext cx="0" cy="0"/>
          <a:chOff x="0" y="0"/>
          <a:chExt cx="0" cy="0"/>
        </a:xfrm>
      </p:grpSpPr>
      <p:sp>
        <p:nvSpPr>
          <p:cNvPr id="36" name="Google Shape;36;p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6"/>
          <p:cNvSpPr/>
          <p:nvPr>
            <p:ph idx="2" type="pic"/>
          </p:nvPr>
        </p:nvSpPr>
        <p:spPr>
          <a:xfrm>
            <a:off x="1792288" y="612775"/>
            <a:ext cx="5486400" cy="4114800"/>
          </a:xfrm>
          <a:prstGeom prst="rect">
            <a:avLst/>
          </a:prstGeom>
          <a:noFill/>
          <a:ln>
            <a:noFill/>
          </a:ln>
        </p:spPr>
      </p:sp>
      <p:sp>
        <p:nvSpPr>
          <p:cNvPr id="38" name="Google Shape;38;p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9" name="Google Shape;39;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5" name="Google Shape;45;p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6" name="Google Shape;46;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1" name="Google Shape;61;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2" name="Google Shape;62;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3" name="Google Shape;63;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4" name="Google Shape;64;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ttrockstars.com" TargetMode="External"/><Relationship Id="rId4" Type="http://schemas.openxmlformats.org/officeDocument/2006/relationships/hyperlink" Target="https://www.topmarks.co.uk/Search.aspx?Subject=16&amp;AgeGroup=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docs.google.com/document/d/12B9604bDqpy5mDCQkBVLur9uxS1a48jm/edi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sphoward.herts.sch.uk/Year-4/" TargetMode="External"/><Relationship Id="rId4" Type="http://schemas.openxmlformats.org/officeDocument/2006/relationships/hyperlink" Target="https://www.sphoward.herts.sch.uk/Year-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phoward.herts.sch.u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685800" y="2130425"/>
            <a:ext cx="7772400" cy="147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85" name="Google Shape;85;p13"/>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t/>
            </a:r>
            <a:endParaRPr/>
          </a:p>
        </p:txBody>
      </p:sp>
      <p:pic>
        <p:nvPicPr>
          <p:cNvPr id="86" name="Google Shape;86;p13"/>
          <p:cNvPicPr preferRelativeResize="0"/>
          <p:nvPr/>
        </p:nvPicPr>
        <p:blipFill>
          <a:blip r:embed="rId3">
            <a:alphaModFix/>
          </a:blip>
          <a:stretch>
            <a:fillRect/>
          </a:stretch>
        </p:blipFill>
        <p:spPr>
          <a:xfrm>
            <a:off x="677325" y="331100"/>
            <a:ext cx="7747000" cy="627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143" name="Shape 143"/>
        <p:cNvGrpSpPr/>
        <p:nvPr/>
      </p:nvGrpSpPr>
      <p:grpSpPr>
        <a:xfrm>
          <a:off x="0" y="0"/>
          <a:ext cx="0" cy="0"/>
          <a:chOff x="0" y="0"/>
          <a:chExt cx="0" cy="0"/>
        </a:xfrm>
      </p:grpSpPr>
      <p:pic>
        <p:nvPicPr>
          <p:cNvPr id="144" name="Google Shape;144;p22"/>
          <p:cNvPicPr preferRelativeResize="0"/>
          <p:nvPr/>
        </p:nvPicPr>
        <p:blipFill>
          <a:blip r:embed="rId3">
            <a:alphaModFix/>
          </a:blip>
          <a:stretch>
            <a:fillRect/>
          </a:stretch>
        </p:blipFill>
        <p:spPr>
          <a:xfrm>
            <a:off x="68325" y="149167"/>
            <a:ext cx="4309651" cy="2366650"/>
          </a:xfrm>
          <a:prstGeom prst="rect">
            <a:avLst/>
          </a:prstGeom>
          <a:noFill/>
          <a:ln>
            <a:noFill/>
          </a:ln>
        </p:spPr>
      </p:pic>
      <p:sp>
        <p:nvSpPr>
          <p:cNvPr id="145" name="Google Shape;145;p22"/>
          <p:cNvSpPr txBox="1"/>
          <p:nvPr/>
        </p:nvSpPr>
        <p:spPr>
          <a:xfrm>
            <a:off x="4572000" y="435100"/>
            <a:ext cx="4265400" cy="26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dk1"/>
                </a:solidFill>
              </a:rPr>
              <a:t>Why does it make such a difference?</a:t>
            </a:r>
            <a:endParaRPr b="1"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Increases their vocabulary</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Develops their attention span</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Improves their general knowledge</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Makes them better writers.</a:t>
            </a:r>
            <a:endParaRPr sz="2200">
              <a:solidFill>
                <a:schemeClr val="dk1"/>
              </a:solidFill>
            </a:endParaRPr>
          </a:p>
          <a:p>
            <a:pPr indent="0" lvl="0" marL="0" rtl="0" algn="l">
              <a:spcBef>
                <a:spcPts val="0"/>
              </a:spcBef>
              <a:spcAft>
                <a:spcPts val="0"/>
              </a:spcAft>
              <a:buNone/>
            </a:pPr>
            <a:r>
              <a:t/>
            </a:r>
            <a:endParaRPr sz="22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46" name="Google Shape;146;p22"/>
          <p:cNvSpPr txBox="1"/>
          <p:nvPr/>
        </p:nvSpPr>
        <p:spPr>
          <a:xfrm>
            <a:off x="505025" y="3304700"/>
            <a:ext cx="8226600" cy="322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200">
                <a:solidFill>
                  <a:srgbClr val="0000FF"/>
                </a:solidFill>
              </a:rPr>
              <a:t>How can you help?</a:t>
            </a:r>
            <a:endParaRPr b="1" sz="2200">
              <a:solidFill>
                <a:srgbClr val="0000FF"/>
              </a:solidFill>
            </a:endParaRPr>
          </a:p>
          <a:p>
            <a:pPr indent="-355600" lvl="0" marL="457200" rtl="0" algn="l">
              <a:spcBef>
                <a:spcPts val="0"/>
              </a:spcBef>
              <a:spcAft>
                <a:spcPts val="0"/>
              </a:spcAft>
              <a:buClr>
                <a:srgbClr val="0000FF"/>
              </a:buClr>
              <a:buSzPts val="2000"/>
              <a:buChar char="●"/>
            </a:pPr>
            <a:r>
              <a:rPr lang="en-US" sz="2000">
                <a:solidFill>
                  <a:srgbClr val="0000FF"/>
                </a:solidFill>
              </a:rPr>
              <a:t>Join the library, it’s free - go online (search ‘Hatfield Library’ &amp; follow the link) or go into the library (closed on Sunday/Thurs)</a:t>
            </a:r>
            <a:endParaRPr sz="2000">
              <a:solidFill>
                <a:srgbClr val="0000FF"/>
              </a:solidFill>
            </a:endParaRPr>
          </a:p>
          <a:p>
            <a:pPr indent="0" lvl="0" marL="457200" rtl="0" algn="l">
              <a:spcBef>
                <a:spcPts val="0"/>
              </a:spcBef>
              <a:spcAft>
                <a:spcPts val="0"/>
              </a:spcAft>
              <a:buNone/>
            </a:pPr>
            <a:r>
              <a:t/>
            </a:r>
            <a:endParaRPr sz="2000">
              <a:solidFill>
                <a:srgbClr val="0000FF"/>
              </a:solidFill>
            </a:endParaRPr>
          </a:p>
          <a:p>
            <a:pPr indent="-355600" lvl="0" marL="457200" rtl="0" algn="l">
              <a:spcBef>
                <a:spcPts val="0"/>
              </a:spcBef>
              <a:spcAft>
                <a:spcPts val="0"/>
              </a:spcAft>
              <a:buClr>
                <a:srgbClr val="0000FF"/>
              </a:buClr>
              <a:buSzPts val="2000"/>
              <a:buChar char="●"/>
            </a:pPr>
            <a:r>
              <a:rPr lang="en-US" sz="2000">
                <a:solidFill>
                  <a:srgbClr val="0000FF"/>
                </a:solidFill>
              </a:rPr>
              <a:t>If you are a library member you will also have access to free audio books through ‘BorrowBox’. Good for bedtime listening &amp; it develops their vocabulary.</a:t>
            </a:r>
            <a:endParaRPr sz="2000">
              <a:solidFill>
                <a:srgbClr val="0000FF"/>
              </a:solidFill>
            </a:endParaRPr>
          </a:p>
          <a:p>
            <a:pPr indent="0" lvl="0" marL="457200" rtl="0" algn="l">
              <a:spcBef>
                <a:spcPts val="0"/>
              </a:spcBef>
              <a:spcAft>
                <a:spcPts val="0"/>
              </a:spcAft>
              <a:buNone/>
            </a:pPr>
            <a:r>
              <a:t/>
            </a:r>
            <a:endParaRPr sz="2000">
              <a:solidFill>
                <a:srgbClr val="0000FF"/>
              </a:solidFill>
            </a:endParaRPr>
          </a:p>
          <a:p>
            <a:pPr indent="-355600" lvl="0" marL="457200" rtl="0" algn="l">
              <a:spcBef>
                <a:spcPts val="0"/>
              </a:spcBef>
              <a:spcAft>
                <a:spcPts val="0"/>
              </a:spcAft>
              <a:buClr>
                <a:srgbClr val="0000FF"/>
              </a:buClr>
              <a:buSzPts val="2000"/>
              <a:buChar char="●"/>
            </a:pPr>
            <a:r>
              <a:rPr lang="en-US" sz="2000">
                <a:solidFill>
                  <a:srgbClr val="0000FF"/>
                </a:solidFill>
              </a:rPr>
              <a:t>Read to your children and show them that you love books by reading yourself.</a:t>
            </a:r>
            <a:endParaRPr sz="2000">
              <a:solidFill>
                <a:srgbClr val="0000FF"/>
              </a:solidFill>
            </a:endParaRPr>
          </a:p>
          <a:p>
            <a:pPr indent="0" lvl="0" marL="0" rtl="0" algn="l">
              <a:spcBef>
                <a:spcPts val="0"/>
              </a:spcBef>
              <a:spcAft>
                <a:spcPts val="0"/>
              </a:spcAft>
              <a:buNone/>
            </a:pPr>
            <a:r>
              <a:t/>
            </a:r>
            <a:endParaRPr sz="2000">
              <a:solidFill>
                <a:srgbClr val="0000FF"/>
              </a:solidFill>
            </a:endParaRPr>
          </a:p>
          <a:p>
            <a:pPr indent="0" lvl="0" marL="0" rtl="0" algn="l">
              <a:spcBef>
                <a:spcPts val="0"/>
              </a:spcBef>
              <a:spcAft>
                <a:spcPts val="0"/>
              </a:spcAft>
              <a:buNone/>
            </a:pPr>
            <a:r>
              <a:t/>
            </a:r>
            <a:endParaRPr sz="1800">
              <a:solidFill>
                <a:srgbClr val="0000FF"/>
              </a:solidFill>
            </a:endParaRPr>
          </a:p>
          <a:p>
            <a:pPr indent="0" lvl="0" marL="0" rtl="0" algn="l">
              <a:spcBef>
                <a:spcPts val="0"/>
              </a:spcBef>
              <a:spcAft>
                <a:spcPts val="0"/>
              </a:spcAft>
              <a:buNone/>
            </a:pPr>
            <a:r>
              <a:t/>
            </a:r>
            <a:endParaRPr sz="180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468312" y="11588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300" u="sng">
                <a:solidFill>
                  <a:schemeClr val="dk2"/>
                </a:solidFill>
                <a:latin typeface="Arial"/>
                <a:ea typeface="Arial"/>
                <a:cs typeface="Arial"/>
                <a:sym typeface="Arial"/>
              </a:rPr>
              <a:t>Reading </a:t>
            </a:r>
            <a:r>
              <a:rPr lang="en-US" sz="4300" u="sng"/>
              <a:t>A</a:t>
            </a:r>
            <a:r>
              <a:rPr b="0" i="0" lang="en-US" sz="4300" u="sng">
                <a:solidFill>
                  <a:schemeClr val="dk2"/>
                </a:solidFill>
                <a:latin typeface="Arial"/>
                <a:ea typeface="Arial"/>
                <a:cs typeface="Arial"/>
                <a:sym typeface="Arial"/>
              </a:rPr>
              <a:t>t </a:t>
            </a:r>
            <a:r>
              <a:rPr lang="en-US" sz="4300" u="sng"/>
              <a:t>H</a:t>
            </a:r>
            <a:r>
              <a:rPr b="0" i="0" lang="en-US" sz="4300" u="sng">
                <a:solidFill>
                  <a:schemeClr val="dk2"/>
                </a:solidFill>
                <a:latin typeface="Arial"/>
                <a:ea typeface="Arial"/>
                <a:cs typeface="Arial"/>
                <a:sym typeface="Arial"/>
              </a:rPr>
              <a:t>ome</a:t>
            </a:r>
            <a:endParaRPr sz="4300" u="sng"/>
          </a:p>
        </p:txBody>
      </p:sp>
      <p:sp>
        <p:nvSpPr>
          <p:cNvPr id="152" name="Google Shape;152;p23"/>
          <p:cNvSpPr txBox="1"/>
          <p:nvPr>
            <p:ph idx="1" type="body"/>
          </p:nvPr>
        </p:nvSpPr>
        <p:spPr>
          <a:xfrm>
            <a:off x="468300" y="962497"/>
            <a:ext cx="8229600" cy="5501700"/>
          </a:xfrm>
          <a:prstGeom prst="rect">
            <a:avLst/>
          </a:prstGeom>
          <a:noFill/>
          <a:ln>
            <a:noFill/>
          </a:ln>
        </p:spPr>
        <p:txBody>
          <a:bodyPr anchorCtr="0" anchor="t" bIns="45700" lIns="91425" spcFirstLastPara="1" rIns="91425" wrap="square" tIns="45700">
            <a:noAutofit/>
          </a:bodyPr>
          <a:lstStyle/>
          <a:p>
            <a:pPr indent="0" lvl="0" marL="342900" rtl="0" algn="just">
              <a:spcBef>
                <a:spcPts val="0"/>
              </a:spcBef>
              <a:spcAft>
                <a:spcPts val="0"/>
              </a:spcAft>
              <a:buNone/>
            </a:pPr>
            <a:r>
              <a:t/>
            </a:r>
            <a:endParaRPr sz="2800"/>
          </a:p>
          <a:p>
            <a:pPr indent="-406400" lvl="0" marL="342900" rtl="0" algn="just">
              <a:spcBef>
                <a:spcPts val="0"/>
              </a:spcBef>
              <a:spcAft>
                <a:spcPts val="0"/>
              </a:spcAft>
              <a:buSzPts val="2800"/>
              <a:buChar char="•"/>
            </a:pPr>
            <a:r>
              <a:rPr lang="en-US" sz="2800"/>
              <a:t>Encourage your child to read for 15 minutes </a:t>
            </a:r>
            <a:r>
              <a:rPr b="1" lang="en-US" sz="2800" u="sng"/>
              <a:t>at least 4 times a week</a:t>
            </a:r>
            <a:r>
              <a:rPr lang="en-US" sz="2800"/>
              <a:t> at home. It is THE most important thing that supports your child’s education. We do expect this to be noted in the reading </a:t>
            </a:r>
            <a:r>
              <a:rPr lang="en-US" sz="2800"/>
              <a:t>record</a:t>
            </a:r>
            <a:r>
              <a:rPr lang="en-US" sz="2800"/>
              <a:t>. </a:t>
            </a:r>
            <a:endParaRPr sz="2800"/>
          </a:p>
          <a:p>
            <a:pPr indent="-406400" lvl="0" marL="342900" rtl="0" algn="just">
              <a:spcBef>
                <a:spcPts val="0"/>
              </a:spcBef>
              <a:spcAft>
                <a:spcPts val="0"/>
              </a:spcAft>
              <a:buSzPts val="2800"/>
              <a:buChar char="•"/>
            </a:pPr>
            <a:r>
              <a:rPr lang="en-US" sz="2800"/>
              <a:t>Find a suitable time that fits in with their routine.</a:t>
            </a:r>
            <a:endParaRPr sz="2800"/>
          </a:p>
          <a:p>
            <a:pPr indent="-406400" lvl="0" marL="342900" rtl="0" algn="just">
              <a:spcBef>
                <a:spcPts val="0"/>
              </a:spcBef>
              <a:spcAft>
                <a:spcPts val="0"/>
              </a:spcAft>
              <a:buSzPts val="2800"/>
              <a:buChar char="•"/>
            </a:pPr>
            <a:r>
              <a:rPr lang="en-US" sz="2800"/>
              <a:t>Show an interest in what your child is reading by asking questions, and expect them to read with fluency.</a:t>
            </a:r>
            <a:endParaRPr sz="2800"/>
          </a:p>
          <a:p>
            <a:pPr indent="-406400" lvl="0" marL="342900" rtl="0" algn="just">
              <a:spcBef>
                <a:spcPts val="0"/>
              </a:spcBef>
              <a:spcAft>
                <a:spcPts val="0"/>
              </a:spcAft>
              <a:buSzPts val="2800"/>
              <a:buChar char="•"/>
            </a:pPr>
            <a:r>
              <a:rPr lang="en-US" sz="2800"/>
              <a:t>Encourage reading for pleasure. </a:t>
            </a:r>
            <a:endParaRPr sz="2800"/>
          </a:p>
          <a:p>
            <a:pPr indent="-406400" lvl="0" marL="342900" rtl="0" algn="just">
              <a:spcBef>
                <a:spcPts val="0"/>
              </a:spcBef>
              <a:spcAft>
                <a:spcPts val="0"/>
              </a:spcAft>
              <a:buSzPts val="2800"/>
              <a:buChar char="•"/>
            </a:pPr>
            <a:r>
              <a:rPr lang="en-US" sz="2800"/>
              <a:t>Please sign their reading record each week.</a:t>
            </a:r>
            <a:endParaRPr sz="2800"/>
          </a:p>
          <a:p>
            <a:pPr indent="0" lvl="0" marL="342900" rtl="0" algn="just">
              <a:spcBef>
                <a:spcPts val="0"/>
              </a:spcBef>
              <a:spcAft>
                <a:spcPts val="0"/>
              </a:spcAft>
              <a:buNone/>
            </a:pPr>
            <a:r>
              <a:rPr lang="en-US" sz="2800"/>
              <a:t> </a:t>
            </a:r>
            <a:endParaRPr sz="2800"/>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153" name="Google Shape;153;p23"/>
          <p:cNvPicPr preferRelativeResize="0"/>
          <p:nvPr/>
        </p:nvPicPr>
        <p:blipFill rotWithShape="1">
          <a:blip r:embed="rId3">
            <a:alphaModFix/>
          </a:blip>
          <a:srcRect b="0" l="0" r="0" t="0"/>
          <a:stretch/>
        </p:blipFill>
        <p:spPr>
          <a:xfrm>
            <a:off x="8028900" y="5614675"/>
            <a:ext cx="775375" cy="1027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468312" y="11588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sz="4300" u="sng"/>
              <a:t>Spelling</a:t>
            </a:r>
            <a:endParaRPr sz="4300" u="sng"/>
          </a:p>
        </p:txBody>
      </p:sp>
      <p:sp>
        <p:nvSpPr>
          <p:cNvPr id="159" name="Google Shape;159;p24"/>
          <p:cNvSpPr txBox="1"/>
          <p:nvPr>
            <p:ph idx="1" type="body"/>
          </p:nvPr>
        </p:nvSpPr>
        <p:spPr>
          <a:xfrm>
            <a:off x="468300" y="962498"/>
            <a:ext cx="8229600" cy="5281200"/>
          </a:xfrm>
          <a:prstGeom prst="rect">
            <a:avLst/>
          </a:prstGeom>
          <a:noFill/>
          <a:ln>
            <a:noFill/>
          </a:ln>
        </p:spPr>
        <p:txBody>
          <a:bodyPr anchorCtr="0" anchor="t" bIns="45700" lIns="91425" spcFirstLastPara="1" rIns="91425" wrap="square" tIns="45700">
            <a:noAutofit/>
          </a:bodyPr>
          <a:lstStyle/>
          <a:p>
            <a:pPr indent="0" lvl="0" marL="457200" rtl="0" algn="just">
              <a:spcBef>
                <a:spcPts val="0"/>
              </a:spcBef>
              <a:spcAft>
                <a:spcPts val="0"/>
              </a:spcAft>
              <a:buNone/>
            </a:pPr>
            <a:r>
              <a:t/>
            </a:r>
            <a:endParaRPr sz="2800"/>
          </a:p>
          <a:p>
            <a:pPr indent="-406400" lvl="0" marL="457200" rtl="0" algn="l">
              <a:spcBef>
                <a:spcPts val="640"/>
              </a:spcBef>
              <a:spcAft>
                <a:spcPts val="0"/>
              </a:spcAft>
              <a:buSzPts val="2800"/>
              <a:buChar char="•"/>
            </a:pPr>
            <a:r>
              <a:rPr lang="en-US" sz="2800"/>
              <a:t>On the </a:t>
            </a:r>
            <a:r>
              <a:rPr lang="en-US" sz="2800"/>
              <a:t>website you</a:t>
            </a:r>
            <a:r>
              <a:rPr lang="en-US" sz="2800"/>
              <a:t> will find the statutory spelling lists for Years 3/4</a:t>
            </a:r>
            <a:r>
              <a:rPr lang="en-US" sz="2800"/>
              <a:t> and 5/6.</a:t>
            </a:r>
            <a:endParaRPr sz="2800"/>
          </a:p>
          <a:p>
            <a:pPr indent="0" lvl="0" marL="457200" rtl="0" algn="l">
              <a:spcBef>
                <a:spcPts val="640"/>
              </a:spcBef>
              <a:spcAft>
                <a:spcPts val="0"/>
              </a:spcAft>
              <a:buNone/>
            </a:pPr>
            <a:r>
              <a:t/>
            </a:r>
            <a:endParaRPr sz="2800"/>
          </a:p>
          <a:p>
            <a:pPr indent="-406400" lvl="0" marL="457200" rtl="0" algn="l">
              <a:spcBef>
                <a:spcPts val="640"/>
              </a:spcBef>
              <a:spcAft>
                <a:spcPts val="0"/>
              </a:spcAft>
              <a:buSzPts val="2800"/>
              <a:buChar char="•"/>
            </a:pPr>
            <a:r>
              <a:rPr lang="en-US" sz="2800"/>
              <a:t>These can be used at home to support your child with their spelling. Please learn them.</a:t>
            </a:r>
            <a:endParaRPr sz="2800"/>
          </a:p>
          <a:p>
            <a:pPr indent="0" lvl="0" marL="457200" rtl="0" algn="l">
              <a:spcBef>
                <a:spcPts val="640"/>
              </a:spcBef>
              <a:spcAft>
                <a:spcPts val="0"/>
              </a:spcAft>
              <a:buNone/>
            </a:pPr>
            <a:r>
              <a:t/>
            </a:r>
            <a:endParaRPr sz="2800"/>
          </a:p>
          <a:p>
            <a:pPr indent="-406400" lvl="0" marL="457200" rtl="0" algn="l">
              <a:spcBef>
                <a:spcPts val="640"/>
              </a:spcBef>
              <a:spcAft>
                <a:spcPts val="0"/>
              </a:spcAft>
              <a:buSzPts val="2800"/>
              <a:buChar char="•"/>
            </a:pPr>
            <a:r>
              <a:rPr lang="en-US" sz="2800"/>
              <a:t>Your child also has a login for Spelling Shed. Here they can play games linked to the week’s spelling pattern. </a:t>
            </a:r>
            <a:endParaRPr sz="2800"/>
          </a:p>
        </p:txBody>
      </p:sp>
      <p:pic>
        <p:nvPicPr>
          <p:cNvPr id="160" name="Google Shape;160;p24"/>
          <p:cNvPicPr preferRelativeResize="0"/>
          <p:nvPr/>
        </p:nvPicPr>
        <p:blipFill rotWithShape="1">
          <a:blip r:embed="rId3">
            <a:alphaModFix/>
          </a:blip>
          <a:srcRect b="0" l="0" r="0" t="0"/>
          <a:stretch/>
        </p:blipFill>
        <p:spPr>
          <a:xfrm>
            <a:off x="8028900" y="5614675"/>
            <a:ext cx="775375" cy="1027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164" name="Shape 164"/>
        <p:cNvGrpSpPr/>
        <p:nvPr/>
      </p:nvGrpSpPr>
      <p:grpSpPr>
        <a:xfrm>
          <a:off x="0" y="0"/>
          <a:ext cx="0" cy="0"/>
          <a:chOff x="0" y="0"/>
          <a:chExt cx="0" cy="0"/>
        </a:xfrm>
      </p:grpSpPr>
      <p:sp>
        <p:nvSpPr>
          <p:cNvPr id="165" name="Google Shape;165;p25"/>
          <p:cNvSpPr txBox="1"/>
          <p:nvPr>
            <p:ph type="title"/>
          </p:nvPr>
        </p:nvSpPr>
        <p:spPr>
          <a:xfrm>
            <a:off x="123950" y="-107625"/>
            <a:ext cx="2585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u="sng"/>
              <a:t>English </a:t>
            </a:r>
            <a:endParaRPr u="sng"/>
          </a:p>
        </p:txBody>
      </p:sp>
      <p:pic>
        <p:nvPicPr>
          <p:cNvPr id="166" name="Google Shape;166;p25"/>
          <p:cNvPicPr preferRelativeResize="0"/>
          <p:nvPr/>
        </p:nvPicPr>
        <p:blipFill>
          <a:blip r:embed="rId3">
            <a:alphaModFix/>
          </a:blip>
          <a:stretch>
            <a:fillRect/>
          </a:stretch>
        </p:blipFill>
        <p:spPr>
          <a:xfrm>
            <a:off x="2760225" y="137368"/>
            <a:ext cx="3958976" cy="3177000"/>
          </a:xfrm>
          <a:prstGeom prst="rect">
            <a:avLst/>
          </a:prstGeom>
          <a:noFill/>
          <a:ln>
            <a:noFill/>
          </a:ln>
        </p:spPr>
      </p:pic>
      <p:pic>
        <p:nvPicPr>
          <p:cNvPr id="167" name="Google Shape;167;p25"/>
          <p:cNvPicPr preferRelativeResize="0"/>
          <p:nvPr/>
        </p:nvPicPr>
        <p:blipFill>
          <a:blip r:embed="rId4">
            <a:alphaModFix/>
          </a:blip>
          <a:stretch>
            <a:fillRect/>
          </a:stretch>
        </p:blipFill>
        <p:spPr>
          <a:xfrm>
            <a:off x="123950" y="3426240"/>
            <a:ext cx="3958976" cy="3431760"/>
          </a:xfrm>
          <a:prstGeom prst="rect">
            <a:avLst/>
          </a:prstGeom>
          <a:noFill/>
          <a:ln>
            <a:noFill/>
          </a:ln>
        </p:spPr>
      </p:pic>
      <p:pic>
        <p:nvPicPr>
          <p:cNvPr id="168" name="Google Shape;168;p25"/>
          <p:cNvPicPr preferRelativeResize="0"/>
          <p:nvPr/>
        </p:nvPicPr>
        <p:blipFill rotWithShape="1">
          <a:blip r:embed="rId5">
            <a:alphaModFix/>
          </a:blip>
          <a:srcRect b="0" l="0" r="0" t="3213"/>
          <a:stretch/>
        </p:blipFill>
        <p:spPr>
          <a:xfrm>
            <a:off x="4923625" y="3314375"/>
            <a:ext cx="4220374" cy="35436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74" name="Google Shape;174;p26"/>
          <p:cNvSpPr txBox="1"/>
          <p:nvPr>
            <p:ph idx="1" type="body"/>
          </p:nvPr>
        </p:nvSpPr>
        <p:spPr>
          <a:xfrm>
            <a:off x="980025" y="156945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175" name="Google Shape;175;p26"/>
          <p:cNvPicPr preferRelativeResize="0"/>
          <p:nvPr/>
        </p:nvPicPr>
        <p:blipFill>
          <a:blip r:embed="rId3">
            <a:alphaModFix/>
          </a:blip>
          <a:stretch>
            <a:fillRect/>
          </a:stretch>
        </p:blipFill>
        <p:spPr>
          <a:xfrm>
            <a:off x="0" y="0"/>
            <a:ext cx="9209624"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7"/>
          <p:cNvPicPr preferRelativeResize="0"/>
          <p:nvPr/>
        </p:nvPicPr>
        <p:blipFill>
          <a:blip r:embed="rId3">
            <a:alphaModFix/>
          </a:blip>
          <a:stretch>
            <a:fillRect/>
          </a:stretch>
        </p:blipFill>
        <p:spPr>
          <a:xfrm>
            <a:off x="987175" y="581875"/>
            <a:ext cx="7073276" cy="5728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8" title="every time we write y5.jpg"/>
          <p:cNvPicPr preferRelativeResize="0"/>
          <p:nvPr/>
        </p:nvPicPr>
        <p:blipFill>
          <a:blip r:embed="rId3">
            <a:alphaModFix/>
          </a:blip>
          <a:stretch>
            <a:fillRect/>
          </a:stretch>
        </p:blipFill>
        <p:spPr>
          <a:xfrm>
            <a:off x="983150" y="359300"/>
            <a:ext cx="7001875" cy="5989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468312" y="11588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sz="4300" u="sng"/>
              <a:t>Maths</a:t>
            </a:r>
            <a:endParaRPr sz="4300" u="sng"/>
          </a:p>
        </p:txBody>
      </p:sp>
      <p:sp>
        <p:nvSpPr>
          <p:cNvPr id="191" name="Google Shape;191;p29"/>
          <p:cNvSpPr txBox="1"/>
          <p:nvPr>
            <p:ph idx="1" type="body"/>
          </p:nvPr>
        </p:nvSpPr>
        <p:spPr>
          <a:xfrm>
            <a:off x="204525" y="944898"/>
            <a:ext cx="8229600" cy="5466900"/>
          </a:xfrm>
          <a:prstGeom prst="rect">
            <a:avLst/>
          </a:prstGeom>
          <a:noFill/>
          <a:ln>
            <a:noFill/>
          </a:ln>
        </p:spPr>
        <p:txBody>
          <a:bodyPr anchorCtr="0" anchor="t" bIns="45700" lIns="91425" spcFirstLastPara="1" rIns="91425" wrap="square" tIns="45700">
            <a:noAutofit/>
          </a:bodyPr>
          <a:lstStyle/>
          <a:p>
            <a:pPr indent="0" lvl="0" marL="342900" rtl="0" algn="just">
              <a:spcBef>
                <a:spcPts val="0"/>
              </a:spcBef>
              <a:spcAft>
                <a:spcPts val="0"/>
              </a:spcAft>
              <a:buNone/>
            </a:pPr>
            <a:r>
              <a:t/>
            </a:r>
            <a:endParaRPr sz="2800"/>
          </a:p>
          <a:p>
            <a:pPr indent="-361950" lvl="0" marL="342900" rtl="0" algn="just">
              <a:spcBef>
                <a:spcPts val="0"/>
              </a:spcBef>
              <a:spcAft>
                <a:spcPts val="0"/>
              </a:spcAft>
              <a:buSzPts val="2100"/>
              <a:buChar char="•"/>
            </a:pPr>
            <a:r>
              <a:rPr lang="en-US" sz="2100"/>
              <a:t>Year 4 Multiplication Tables Check (MTC). This is a government requirement for all pupils in Year 4. They must be fluent in all the times tables up to 12x12. The test will be sat in June 2025 and is online. </a:t>
            </a:r>
            <a:endParaRPr sz="2100"/>
          </a:p>
          <a:p>
            <a:pPr indent="0" lvl="0" marL="342900" rtl="0" algn="just">
              <a:spcBef>
                <a:spcPts val="0"/>
              </a:spcBef>
              <a:spcAft>
                <a:spcPts val="0"/>
              </a:spcAft>
              <a:buNone/>
            </a:pPr>
            <a:r>
              <a:t/>
            </a:r>
            <a:endParaRPr sz="2100"/>
          </a:p>
          <a:p>
            <a:pPr indent="-361950" lvl="0" marL="342900" rtl="0" algn="just">
              <a:spcBef>
                <a:spcPts val="0"/>
              </a:spcBef>
              <a:spcAft>
                <a:spcPts val="0"/>
              </a:spcAft>
              <a:buSzPts val="2100"/>
              <a:buChar char="•"/>
            </a:pPr>
            <a:r>
              <a:rPr lang="en-US" sz="2100"/>
              <a:t>In order to fully prepare for the test, please start to support your child in learning their multiplication facts using Time Table Rock Stars (TTRS) or 1-minute White Rose App, Top Marks.</a:t>
            </a:r>
            <a:endParaRPr sz="2100"/>
          </a:p>
          <a:p>
            <a:pPr indent="0" lvl="0" marL="342900" rtl="0" algn="just">
              <a:spcBef>
                <a:spcPts val="0"/>
              </a:spcBef>
              <a:spcAft>
                <a:spcPts val="0"/>
              </a:spcAft>
              <a:buNone/>
            </a:pPr>
            <a:r>
              <a:t/>
            </a:r>
            <a:endParaRPr sz="2100"/>
          </a:p>
          <a:p>
            <a:pPr indent="-361950" lvl="0" marL="457200" rtl="0" algn="just">
              <a:spcBef>
                <a:spcPts val="0"/>
              </a:spcBef>
              <a:spcAft>
                <a:spcPts val="0"/>
              </a:spcAft>
              <a:buSzPts val="2100"/>
              <a:buChar char="•"/>
            </a:pPr>
            <a:r>
              <a:rPr lang="en-US" sz="2100"/>
              <a:t>Your child will also need to become increasingly more confident with written methods for the four calculations - addition, subtraction, multiplication and division. </a:t>
            </a:r>
            <a:endParaRPr sz="2100"/>
          </a:p>
          <a:p>
            <a:pPr indent="0" lvl="0" marL="0" rtl="0" algn="just">
              <a:spcBef>
                <a:spcPts val="0"/>
              </a:spcBef>
              <a:spcAft>
                <a:spcPts val="0"/>
              </a:spcAft>
              <a:buNone/>
            </a:pPr>
            <a:r>
              <a:t/>
            </a:r>
            <a:endParaRPr sz="2100"/>
          </a:p>
          <a:p>
            <a:pPr indent="-361950" lvl="0" marL="457200" rtl="0" algn="l">
              <a:spcBef>
                <a:spcPts val="640"/>
              </a:spcBef>
              <a:spcAft>
                <a:spcPts val="0"/>
              </a:spcAft>
              <a:buSzPts val="2100"/>
              <a:buChar char="•"/>
            </a:pPr>
            <a:r>
              <a:rPr lang="en-US" sz="2100"/>
              <a:t>Your child will also have access to MyMaths and homework will be set on there and/or Google Classroom.</a:t>
            </a:r>
            <a:endParaRPr sz="2100"/>
          </a:p>
          <a:p>
            <a:pPr indent="0" lvl="0" marL="0" rtl="0" algn="just">
              <a:spcBef>
                <a:spcPts val="0"/>
              </a:spcBef>
              <a:spcAft>
                <a:spcPts val="0"/>
              </a:spcAft>
              <a:buNone/>
            </a:pPr>
            <a:r>
              <a:t/>
            </a:r>
            <a:endParaRPr sz="2500"/>
          </a:p>
          <a:p>
            <a:pPr indent="-139700" lvl="0" marL="342900" rtl="0" algn="l">
              <a:spcBef>
                <a:spcPts val="640"/>
              </a:spcBef>
              <a:spcAft>
                <a:spcPts val="0"/>
              </a:spcAft>
              <a:buClr>
                <a:schemeClr val="dk1"/>
              </a:buClr>
              <a:buSzPts val="3200"/>
              <a:buFont typeface="Arial"/>
              <a:buNone/>
            </a:pPr>
            <a:r>
              <a:t/>
            </a:r>
            <a:endParaRPr b="0" i="0" sz="2900" u="none">
              <a:solidFill>
                <a:schemeClr val="dk1"/>
              </a:solidFill>
              <a:latin typeface="Arial"/>
              <a:ea typeface="Arial"/>
              <a:cs typeface="Arial"/>
              <a:sym typeface="Arial"/>
            </a:endParaRPr>
          </a:p>
        </p:txBody>
      </p:sp>
      <p:pic>
        <p:nvPicPr>
          <p:cNvPr id="192" name="Google Shape;192;p29"/>
          <p:cNvPicPr preferRelativeResize="0"/>
          <p:nvPr/>
        </p:nvPicPr>
        <p:blipFill rotWithShape="1">
          <a:blip r:embed="rId3">
            <a:alphaModFix/>
          </a:blip>
          <a:srcRect b="0" l="0" r="0" t="0"/>
          <a:stretch/>
        </p:blipFill>
        <p:spPr>
          <a:xfrm>
            <a:off x="8244175" y="5676175"/>
            <a:ext cx="775375" cy="1027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181100" y="12"/>
            <a:ext cx="8229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Useful </a:t>
            </a:r>
            <a:r>
              <a:rPr lang="en-US"/>
              <a:t>links</a:t>
            </a:r>
            <a:r>
              <a:rPr lang="en-US"/>
              <a:t> for Maths</a:t>
            </a:r>
            <a:endParaRPr/>
          </a:p>
        </p:txBody>
      </p:sp>
      <p:sp>
        <p:nvSpPr>
          <p:cNvPr id="198" name="Google Shape;198;p30"/>
          <p:cNvSpPr txBox="1"/>
          <p:nvPr>
            <p:ph idx="1" type="body"/>
          </p:nvPr>
        </p:nvSpPr>
        <p:spPr>
          <a:xfrm>
            <a:off x="457200" y="1417625"/>
            <a:ext cx="8229600" cy="987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800"/>
              <a:t>*</a:t>
            </a:r>
            <a:r>
              <a:rPr b="1" lang="en-US" sz="2800"/>
              <a:t>TTRS link</a:t>
            </a:r>
            <a:endParaRPr b="1" sz="2800"/>
          </a:p>
          <a:p>
            <a:pPr indent="0" lvl="0" marL="0" rtl="0" algn="l">
              <a:spcBef>
                <a:spcPts val="360"/>
              </a:spcBef>
              <a:spcAft>
                <a:spcPts val="0"/>
              </a:spcAft>
              <a:buNone/>
            </a:pPr>
            <a:r>
              <a:rPr b="1" lang="en-US" sz="2800" u="sng">
                <a:solidFill>
                  <a:schemeClr val="hlink"/>
                </a:solidFill>
                <a:hlinkClick r:id="rId3"/>
              </a:rPr>
              <a:t>https://ttrockstars.com</a:t>
            </a:r>
            <a:endParaRPr b="1" sz="2800"/>
          </a:p>
          <a:p>
            <a:pPr indent="0" lvl="0" marL="0" rtl="0" algn="l">
              <a:spcBef>
                <a:spcPts val="360"/>
              </a:spcBef>
              <a:spcAft>
                <a:spcPts val="0"/>
              </a:spcAft>
              <a:buNone/>
            </a:pPr>
            <a:r>
              <a:t/>
            </a:r>
            <a:endParaRPr b="1" sz="2800"/>
          </a:p>
          <a:p>
            <a:pPr indent="0" lvl="0" marL="0" rtl="0" algn="l">
              <a:spcBef>
                <a:spcPts val="360"/>
              </a:spcBef>
              <a:spcAft>
                <a:spcPts val="0"/>
              </a:spcAft>
              <a:buNone/>
            </a:pPr>
            <a:r>
              <a:rPr b="1" lang="en-US" sz="2800"/>
              <a:t>*Top Marks</a:t>
            </a:r>
            <a:endParaRPr b="1" sz="2800"/>
          </a:p>
          <a:p>
            <a:pPr indent="0" lvl="0" marL="0" rtl="0" algn="l">
              <a:spcBef>
                <a:spcPts val="360"/>
              </a:spcBef>
              <a:spcAft>
                <a:spcPts val="0"/>
              </a:spcAft>
              <a:buNone/>
            </a:pPr>
            <a:r>
              <a:rPr b="1" lang="en-US" sz="2800" u="sng">
                <a:solidFill>
                  <a:schemeClr val="hlink"/>
                </a:solidFill>
                <a:hlinkClick r:id="rId4"/>
              </a:rPr>
              <a:t>https://www.topmarks.co.uk/Search.aspx?Subject=16&amp;AgeGroup=3</a:t>
            </a:r>
            <a:endParaRPr b="1" sz="2800"/>
          </a:p>
          <a:p>
            <a:pPr indent="0" lvl="0" marL="0" rtl="0" algn="l">
              <a:spcBef>
                <a:spcPts val="360"/>
              </a:spcBef>
              <a:spcAft>
                <a:spcPts val="0"/>
              </a:spcAft>
              <a:buNone/>
            </a:pPr>
            <a:r>
              <a:t/>
            </a:r>
            <a:endParaRPr b="1"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623887" y="-1000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sng">
                <a:solidFill>
                  <a:schemeClr val="dk2"/>
                </a:solidFill>
                <a:latin typeface="Arial"/>
                <a:ea typeface="Arial"/>
                <a:cs typeface="Arial"/>
                <a:sym typeface="Arial"/>
              </a:rPr>
              <a:t>Homework</a:t>
            </a:r>
            <a:endParaRPr u="sng"/>
          </a:p>
        </p:txBody>
      </p:sp>
      <p:sp>
        <p:nvSpPr>
          <p:cNvPr id="204" name="Google Shape;204;p31"/>
          <p:cNvSpPr txBox="1"/>
          <p:nvPr>
            <p:ph idx="1" type="body"/>
          </p:nvPr>
        </p:nvSpPr>
        <p:spPr>
          <a:xfrm>
            <a:off x="352600" y="1043000"/>
            <a:ext cx="8500800" cy="464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800"/>
              <a:t>H</a:t>
            </a:r>
            <a:r>
              <a:rPr lang="en-US" sz="2800"/>
              <a:t>alf termly homework grids can be found on the class page. These tasks can be completed as and when. They can be submitted on Google Classroom or handed to the class teacher.</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rPr lang="en-US" sz="2800"/>
              <a:t>Spelling and Maths tasks may be set on a Friday, to be completed by the following Friday.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rPr lang="en-US" sz="2800"/>
              <a:t>Spelling dictations will be completed during English, to ensure consolidation of the week’s spelling pattern.</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600"/>
              </a:spcAft>
              <a:buClr>
                <a:schemeClr val="dk1"/>
              </a:buClr>
              <a:buSzPts val="1100"/>
              <a:buFont typeface="Arial"/>
              <a:buNone/>
            </a:pPr>
            <a:r>
              <a:t/>
            </a:r>
            <a:endParaRPr sz="2800"/>
          </a:p>
        </p:txBody>
      </p:sp>
      <p:pic>
        <p:nvPicPr>
          <p:cNvPr id="205" name="Google Shape;205;p31"/>
          <p:cNvPicPr preferRelativeResize="0"/>
          <p:nvPr/>
        </p:nvPicPr>
        <p:blipFill rotWithShape="1">
          <a:blip r:embed="rId3">
            <a:alphaModFix/>
          </a:blip>
          <a:srcRect b="0" l="0" r="0" t="0"/>
          <a:stretch/>
        </p:blipFill>
        <p:spPr>
          <a:xfrm>
            <a:off x="7911675" y="5286378"/>
            <a:ext cx="965625" cy="1277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Arial"/>
              <a:buNone/>
            </a:pPr>
            <a:fld id="{00000000-1234-1234-1234-123412341234}" type="slidenum">
              <a:rPr lang="en-US"/>
              <a:t>‹#›</a:t>
            </a:fld>
            <a:endParaRPr/>
          </a:p>
        </p:txBody>
      </p:sp>
      <p:pic>
        <p:nvPicPr>
          <p:cNvPr id="93" name="Google Shape;93;p14"/>
          <p:cNvPicPr preferRelativeResize="0"/>
          <p:nvPr/>
        </p:nvPicPr>
        <p:blipFill>
          <a:blip r:embed="rId3">
            <a:alphaModFix/>
          </a:blip>
          <a:stretch>
            <a:fillRect/>
          </a:stretch>
        </p:blipFill>
        <p:spPr>
          <a:xfrm>
            <a:off x="6452325" y="1749775"/>
            <a:ext cx="1714500" cy="3189125"/>
          </a:xfrm>
          <a:prstGeom prst="rect">
            <a:avLst/>
          </a:prstGeom>
          <a:noFill/>
          <a:ln>
            <a:noFill/>
          </a:ln>
        </p:spPr>
      </p:pic>
      <p:sp>
        <p:nvSpPr>
          <p:cNvPr id="94" name="Google Shape;94;p14"/>
          <p:cNvSpPr txBox="1"/>
          <p:nvPr/>
        </p:nvSpPr>
        <p:spPr>
          <a:xfrm>
            <a:off x="473175" y="551950"/>
            <a:ext cx="5638800" cy="7670400"/>
          </a:xfrm>
          <a:prstGeom prst="rect">
            <a:avLst/>
          </a:prstGeom>
          <a:noFill/>
          <a:ln>
            <a:noFill/>
          </a:ln>
        </p:spPr>
        <p:txBody>
          <a:bodyPr anchorCtr="0" anchor="t" bIns="91425" lIns="91425" spcFirstLastPara="1" rIns="91425" wrap="square" tIns="91425">
            <a:spAutoFit/>
          </a:bodyPr>
          <a:lstStyle/>
          <a:p>
            <a:pPr indent="0" lvl="0" marL="0" rtl="0" algn="l">
              <a:spcBef>
                <a:spcPts val="400"/>
              </a:spcBef>
              <a:spcAft>
                <a:spcPts val="0"/>
              </a:spcAft>
              <a:buNone/>
            </a:pPr>
            <a:r>
              <a:rPr lang="en-US" sz="1700">
                <a:solidFill>
                  <a:srgbClr val="333333"/>
                </a:solidFill>
                <a:highlight>
                  <a:schemeClr val="lt1"/>
                </a:highlight>
              </a:rPr>
              <a:t>A Parent's Prayer </a:t>
            </a:r>
            <a:endParaRPr sz="1700">
              <a:solidFill>
                <a:srgbClr val="333333"/>
              </a:solidFill>
              <a:highlight>
                <a:schemeClr val="lt1"/>
              </a:highlight>
            </a:endParaRPr>
          </a:p>
          <a:p>
            <a:pPr indent="0" lvl="0" marL="0" rtl="0" algn="l">
              <a:spcBef>
                <a:spcPts val="400"/>
              </a:spcBef>
              <a:spcAft>
                <a:spcPts val="0"/>
              </a:spcAft>
              <a:buNone/>
            </a:pPr>
            <a:r>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Lord, we pray for our children knowing that you care and watch over each of them completely.</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 Please encircle them with your great love and protection. Guide their pathways and walk beside them always. Minister by your Holy Spirit into their hearts and souls and bring your peace.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Bless them with goodness, come open their minds to the wonder and beauty of life.</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 Sow into their lives great heavenly treasure so they might carry light in their hearts and joy in their spirits.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Lord, may they understand more and more of your love for them.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May they appreciate themselves as you see them - unique and precious.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Father, please come and cover our parenting with your amazing love.</a:t>
            </a:r>
            <a:endParaRPr sz="1700">
              <a:solidFill>
                <a:srgbClr val="333333"/>
              </a:solidFill>
              <a:highlight>
                <a:schemeClr val="lt1"/>
              </a:highlight>
            </a:endParaRPr>
          </a:p>
          <a:p>
            <a:pPr indent="0" lvl="0" marL="0" rtl="0" algn="l">
              <a:spcBef>
                <a:spcPts val="400"/>
              </a:spcBef>
              <a:spcAft>
                <a:spcPts val="0"/>
              </a:spcAft>
              <a:buClr>
                <a:schemeClr val="dk1"/>
              </a:buClr>
              <a:buSzPts val="1100"/>
              <a:buFont typeface="Arial"/>
              <a:buNone/>
            </a:pPr>
            <a:r>
              <a:rPr lang="en-US" sz="1700">
                <a:solidFill>
                  <a:srgbClr val="333333"/>
                </a:solidFill>
                <a:highlight>
                  <a:schemeClr val="lt1"/>
                </a:highlight>
              </a:rPr>
              <a:t> In Jesus name, Amen.</a:t>
            </a:r>
            <a:endParaRPr sz="1700">
              <a:solidFill>
                <a:srgbClr val="333333"/>
              </a:solidFill>
              <a:highlight>
                <a:schemeClr val="lt1"/>
              </a:highlight>
            </a:endParaRPr>
          </a:p>
          <a:p>
            <a:pPr indent="0" lvl="0" marL="0" rtl="0" algn="l">
              <a:spcBef>
                <a:spcPts val="400"/>
              </a:spcBef>
              <a:spcAft>
                <a:spcPts val="0"/>
              </a:spcAft>
              <a:buNone/>
            </a:pPr>
            <a:r>
              <a:t/>
            </a:r>
            <a:endParaRPr sz="17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Clr>
                <a:schemeClr val="dk1"/>
              </a:buClr>
              <a:buSzPts val="1100"/>
              <a:buFont typeface="Arial"/>
              <a:buNone/>
            </a:pPr>
            <a:r>
              <a:t/>
            </a:r>
            <a:endParaRPr sz="1100">
              <a:solidFill>
                <a:schemeClr val="dk1"/>
              </a:solidFill>
              <a:highlight>
                <a:schemeClr val="lt1"/>
              </a:highlight>
            </a:endParaRPr>
          </a:p>
          <a:p>
            <a:pPr indent="0" lvl="0" marL="0" rtl="0" algn="l">
              <a:spcBef>
                <a:spcPts val="0"/>
              </a:spcBef>
              <a:spcAft>
                <a:spcPts val="0"/>
              </a:spcAft>
              <a:buNone/>
            </a:pPr>
            <a:r>
              <a:t/>
            </a:r>
            <a:endParaRPr sz="2700">
              <a:solidFill>
                <a:schemeClr val="dk1"/>
              </a:solidFill>
              <a:latin typeface="Lucida Sans"/>
              <a:ea typeface="Lucida Sans"/>
              <a:cs typeface="Lucida Sans"/>
              <a:sym typeface="Lucid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457200" y="34986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sng">
                <a:solidFill>
                  <a:schemeClr val="dk2"/>
                </a:solidFill>
                <a:latin typeface="Arial"/>
                <a:ea typeface="Arial"/>
                <a:cs typeface="Arial"/>
                <a:sym typeface="Arial"/>
              </a:rPr>
              <a:t>Attendance</a:t>
            </a:r>
            <a:endParaRPr u="sng"/>
          </a:p>
        </p:txBody>
      </p:sp>
      <p:sp>
        <p:nvSpPr>
          <p:cNvPr id="211" name="Google Shape;211;p32"/>
          <p:cNvSpPr txBox="1"/>
          <p:nvPr>
            <p:ph idx="1" type="body"/>
          </p:nvPr>
        </p:nvSpPr>
        <p:spPr>
          <a:xfrm>
            <a:off x="211025" y="1406775"/>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640"/>
              </a:spcBef>
              <a:spcAft>
                <a:spcPts val="0"/>
              </a:spcAft>
              <a:buClr>
                <a:schemeClr val="dk1"/>
              </a:buClr>
              <a:buSzPts val="3200"/>
              <a:buFont typeface="Arial"/>
              <a:buChar char="•"/>
            </a:pPr>
            <a:r>
              <a:rPr lang="en-US"/>
              <a:t>Your child’s progress is greatly helped by good attendance. School starts at 8:40am and finishes at 3:15pm.</a:t>
            </a:r>
            <a:endParaRPr/>
          </a:p>
          <a:p>
            <a:pPr indent="0" lvl="0" marL="0" rtl="0" algn="l">
              <a:lnSpc>
                <a:spcPct val="90000"/>
              </a:lnSpc>
              <a:spcBef>
                <a:spcPts val="640"/>
              </a:spcBef>
              <a:spcAft>
                <a:spcPts val="0"/>
              </a:spcAft>
              <a:buNone/>
            </a:pPr>
            <a:r>
              <a:t/>
            </a:r>
            <a:endParaRPr/>
          </a:p>
          <a:p>
            <a:pPr indent="-431800" lvl="0" marL="457200" rtl="0" algn="l">
              <a:lnSpc>
                <a:spcPct val="90000"/>
              </a:lnSpc>
              <a:spcBef>
                <a:spcPts val="640"/>
              </a:spcBef>
              <a:spcAft>
                <a:spcPts val="0"/>
              </a:spcAft>
              <a:buSzPts val="3200"/>
              <a:buChar char="•"/>
            </a:pPr>
            <a:r>
              <a:rPr lang="en-US"/>
              <a:t>Early</a:t>
            </a:r>
            <a:r>
              <a:rPr lang="en-US"/>
              <a:t> </a:t>
            </a:r>
            <a:r>
              <a:rPr lang="en-US"/>
              <a:t>morning</a:t>
            </a:r>
            <a:r>
              <a:rPr lang="en-US"/>
              <a:t> work is an important part of the school day (</a:t>
            </a:r>
            <a:r>
              <a:rPr lang="en-US"/>
              <a:t>including interventions 8:30am)</a:t>
            </a:r>
            <a:r>
              <a:rPr lang="en-US"/>
              <a:t>.</a:t>
            </a:r>
            <a:endParaRPr/>
          </a:p>
          <a:p>
            <a:pPr indent="0" lvl="0" marL="0" rtl="0" algn="l">
              <a:lnSpc>
                <a:spcPct val="90000"/>
              </a:lnSpc>
              <a:spcBef>
                <a:spcPts val="640"/>
              </a:spcBef>
              <a:spcAft>
                <a:spcPts val="0"/>
              </a:spcAft>
              <a:buNone/>
            </a:pPr>
            <a:r>
              <a:t/>
            </a:r>
            <a:endParaRPr/>
          </a:p>
          <a:p>
            <a:pPr indent="-342900" lvl="0" marL="342900" rtl="0" algn="l">
              <a:lnSpc>
                <a:spcPct val="90000"/>
              </a:lnSpc>
              <a:spcBef>
                <a:spcPts val="640"/>
              </a:spcBef>
              <a:spcAft>
                <a:spcPts val="0"/>
              </a:spcAft>
              <a:buClr>
                <a:schemeClr val="dk1"/>
              </a:buClr>
              <a:buSzPts val="3200"/>
              <a:buFont typeface="Arial"/>
              <a:buChar char="•"/>
            </a:pPr>
            <a:r>
              <a:rPr lang="en-US"/>
              <a:t>Registers are </a:t>
            </a:r>
            <a:r>
              <a:rPr lang="en-US"/>
              <a:t>taken</a:t>
            </a:r>
            <a:r>
              <a:rPr lang="en-US"/>
              <a:t> at 8:50am. Your child will be marked in as late after this. </a:t>
            </a:r>
            <a:endParaRPr/>
          </a:p>
        </p:txBody>
      </p:sp>
      <p:pic>
        <p:nvPicPr>
          <p:cNvPr id="212" name="Google Shape;212;p32"/>
          <p:cNvPicPr preferRelativeResize="0"/>
          <p:nvPr/>
        </p:nvPicPr>
        <p:blipFill rotWithShape="1">
          <a:blip r:embed="rId3">
            <a:alphaModFix/>
          </a:blip>
          <a:srcRect b="0" l="0" r="0" t="0"/>
          <a:stretch/>
        </p:blipFill>
        <p:spPr>
          <a:xfrm>
            <a:off x="8104670" y="5580454"/>
            <a:ext cx="863680" cy="114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457200" y="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u="sng"/>
              <a:t>PE &amp; Forest School</a:t>
            </a:r>
            <a:endParaRPr u="sng"/>
          </a:p>
        </p:txBody>
      </p:sp>
      <p:sp>
        <p:nvSpPr>
          <p:cNvPr id="218" name="Google Shape;218;p33"/>
          <p:cNvSpPr txBox="1"/>
          <p:nvPr>
            <p:ph idx="1" type="body"/>
          </p:nvPr>
        </p:nvSpPr>
        <p:spPr>
          <a:xfrm>
            <a:off x="457200" y="887225"/>
            <a:ext cx="8479200" cy="3124200"/>
          </a:xfrm>
          <a:prstGeom prst="rect">
            <a:avLst/>
          </a:prstGeom>
          <a:noFill/>
          <a:ln>
            <a:noFill/>
          </a:ln>
        </p:spPr>
        <p:txBody>
          <a:bodyPr anchorCtr="0" anchor="t" bIns="45700" lIns="91425" spcFirstLastPara="1" rIns="91425" wrap="square" tIns="45700">
            <a:noAutofit/>
          </a:bodyPr>
          <a:lstStyle/>
          <a:p>
            <a:pPr indent="-317500" lvl="0" marL="34290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Uniforms, PE kit and book bags must be </a:t>
            </a:r>
            <a:r>
              <a:rPr b="1" i="1" lang="en-US" sz="2800" u="none">
                <a:solidFill>
                  <a:schemeClr val="dk1"/>
                </a:solidFill>
                <a:latin typeface="Arial"/>
                <a:ea typeface="Arial"/>
                <a:cs typeface="Arial"/>
                <a:sym typeface="Arial"/>
              </a:rPr>
              <a:t>clearly labelled</a:t>
            </a:r>
            <a:r>
              <a:rPr b="0" i="0" lang="en-US" sz="2800" u="none">
                <a:solidFill>
                  <a:schemeClr val="dk1"/>
                </a:solidFill>
                <a:latin typeface="Arial"/>
                <a:ea typeface="Arial"/>
                <a:cs typeface="Arial"/>
                <a:sym typeface="Arial"/>
              </a:rPr>
              <a:t>. </a:t>
            </a:r>
            <a:endParaRPr b="0" i="0" sz="2800" u="none">
              <a:solidFill>
                <a:schemeClr val="dk1"/>
              </a:solidFill>
              <a:latin typeface="Arial"/>
              <a:ea typeface="Arial"/>
              <a:cs typeface="Arial"/>
              <a:sym typeface="Arial"/>
            </a:endParaRPr>
          </a:p>
          <a:p>
            <a:pPr indent="0" lvl="0" marL="342900" rtl="0" algn="l">
              <a:lnSpc>
                <a:spcPct val="100000"/>
              </a:lnSpc>
              <a:spcBef>
                <a:spcPts val="0"/>
              </a:spcBef>
              <a:spcAft>
                <a:spcPts val="0"/>
              </a:spcAft>
              <a:buNone/>
            </a:pPr>
            <a:r>
              <a:t/>
            </a:r>
            <a:endParaRPr sz="2800"/>
          </a:p>
          <a:p>
            <a:pPr indent="-228600" lvl="0" marL="342900" rtl="0" algn="l">
              <a:lnSpc>
                <a:spcPct val="100000"/>
              </a:lnSpc>
              <a:spcBef>
                <a:spcPts val="0"/>
              </a:spcBef>
              <a:spcAft>
                <a:spcPts val="0"/>
              </a:spcAft>
              <a:buSzPts val="1400"/>
              <a:buChar char="•"/>
            </a:pPr>
            <a:r>
              <a:rPr lang="en-US" sz="2800"/>
              <a:t>Wellies </a:t>
            </a:r>
            <a:r>
              <a:rPr b="1" i="1" lang="en-US" sz="2800" u="sng"/>
              <a:t>must</a:t>
            </a:r>
            <a:r>
              <a:rPr lang="en-US" sz="2800"/>
              <a:t> be worn for Forest School. </a:t>
            </a:r>
            <a:endParaRPr sz="2800"/>
          </a:p>
          <a:p>
            <a:pPr indent="0" lvl="0" marL="342900" rtl="0" algn="l">
              <a:lnSpc>
                <a:spcPct val="100000"/>
              </a:lnSpc>
              <a:spcBef>
                <a:spcPts val="0"/>
              </a:spcBef>
              <a:spcAft>
                <a:spcPts val="0"/>
              </a:spcAft>
              <a:buNone/>
            </a:pPr>
            <a:r>
              <a:t/>
            </a:r>
            <a:endParaRPr sz="2800"/>
          </a:p>
          <a:p>
            <a:pPr indent="0" lvl="0" marL="0" rtl="0" algn="l">
              <a:lnSpc>
                <a:spcPct val="100000"/>
              </a:lnSpc>
              <a:spcBef>
                <a:spcPts val="640"/>
              </a:spcBef>
              <a:spcAft>
                <a:spcPts val="0"/>
              </a:spcAft>
              <a:buNone/>
            </a:pPr>
            <a:r>
              <a:rPr lang="en-US" sz="2800" u="sng"/>
              <a:t>P.E. </a:t>
            </a:r>
            <a:r>
              <a:rPr lang="en-US" sz="2800"/>
              <a:t>- Tuesday &amp; Thursday (4G) </a:t>
            </a:r>
            <a:endParaRPr sz="2800"/>
          </a:p>
          <a:p>
            <a:pPr indent="0" lvl="0" marL="0" rtl="0" algn="l">
              <a:lnSpc>
                <a:spcPct val="100000"/>
              </a:lnSpc>
              <a:spcBef>
                <a:spcPts val="640"/>
              </a:spcBef>
              <a:spcAft>
                <a:spcPts val="0"/>
              </a:spcAft>
              <a:buNone/>
            </a:pPr>
            <a:r>
              <a:rPr lang="en-US" sz="2800"/>
              <a:t>Monday &amp; </a:t>
            </a:r>
            <a:r>
              <a:rPr lang="en-US" sz="2800"/>
              <a:t>Wednesday</a:t>
            </a:r>
            <a:r>
              <a:rPr lang="en-US" sz="2800"/>
              <a:t> (4A) </a:t>
            </a:r>
            <a:endParaRPr sz="2800"/>
          </a:p>
          <a:p>
            <a:pPr indent="0" lvl="0" marL="0" rtl="0" algn="l">
              <a:lnSpc>
                <a:spcPct val="100000"/>
              </a:lnSpc>
              <a:spcBef>
                <a:spcPts val="640"/>
              </a:spcBef>
              <a:spcAft>
                <a:spcPts val="0"/>
              </a:spcAft>
              <a:buNone/>
            </a:pPr>
            <a:r>
              <a:rPr lang="en-US" sz="2800"/>
              <a:t>Monday (5AG) </a:t>
            </a:r>
            <a:endParaRPr sz="2800"/>
          </a:p>
          <a:p>
            <a:pPr indent="0" lvl="0" marL="0" rtl="0" algn="l">
              <a:lnSpc>
                <a:spcPct val="100000"/>
              </a:lnSpc>
              <a:spcBef>
                <a:spcPts val="640"/>
              </a:spcBef>
              <a:spcAft>
                <a:spcPts val="0"/>
              </a:spcAft>
              <a:buNone/>
            </a:pPr>
            <a:r>
              <a:rPr lang="en-US" sz="2800"/>
              <a:t>Wednesday (5HK)</a:t>
            </a:r>
            <a:endParaRPr sz="2800"/>
          </a:p>
          <a:p>
            <a:pPr indent="0" lvl="0" marL="0" rtl="0" algn="l">
              <a:lnSpc>
                <a:spcPct val="100000"/>
              </a:lnSpc>
              <a:spcBef>
                <a:spcPts val="640"/>
              </a:spcBef>
              <a:spcAft>
                <a:spcPts val="0"/>
              </a:spcAft>
              <a:buNone/>
            </a:pPr>
            <a:r>
              <a:rPr lang="en-US" sz="2800"/>
              <a:t>Forest School - Friday (Year 4)</a:t>
            </a:r>
            <a:endParaRPr sz="2800"/>
          </a:p>
          <a:p>
            <a:pPr indent="0" lvl="0" marL="0" rtl="0" algn="l">
              <a:lnSpc>
                <a:spcPct val="100000"/>
              </a:lnSpc>
              <a:spcBef>
                <a:spcPts val="640"/>
              </a:spcBef>
              <a:spcAft>
                <a:spcPts val="0"/>
              </a:spcAft>
              <a:buNone/>
            </a:pPr>
            <a:r>
              <a:rPr lang="en-US" sz="2800"/>
              <a:t>					  Monday (5AG)</a:t>
            </a:r>
            <a:endParaRPr sz="2800"/>
          </a:p>
          <a:p>
            <a:pPr indent="0" lvl="0" marL="0" rtl="0" algn="l">
              <a:lnSpc>
                <a:spcPct val="100000"/>
              </a:lnSpc>
              <a:spcBef>
                <a:spcPts val="640"/>
              </a:spcBef>
              <a:spcAft>
                <a:spcPts val="0"/>
              </a:spcAft>
              <a:buNone/>
            </a:pPr>
            <a:r>
              <a:rPr lang="en-US" sz="2800"/>
              <a:t>					  Thursday (5HK)</a:t>
            </a:r>
            <a:endParaRPr sz="2800"/>
          </a:p>
          <a:p>
            <a:pPr indent="0" lvl="0" marL="0" rtl="0" algn="l">
              <a:lnSpc>
                <a:spcPct val="100000"/>
              </a:lnSpc>
              <a:spcBef>
                <a:spcPts val="640"/>
              </a:spcBef>
              <a:spcAft>
                <a:spcPts val="0"/>
              </a:spcAft>
              <a:buNone/>
            </a:pPr>
            <a:r>
              <a:t/>
            </a:r>
            <a:endParaRPr sz="2800"/>
          </a:p>
        </p:txBody>
      </p:sp>
      <p:pic>
        <p:nvPicPr>
          <p:cNvPr id="219" name="Google Shape;219;p33"/>
          <p:cNvPicPr preferRelativeResize="0"/>
          <p:nvPr/>
        </p:nvPicPr>
        <p:blipFill rotWithShape="1">
          <a:blip r:embed="rId3">
            <a:alphaModFix/>
          </a:blip>
          <a:srcRect b="0" l="0" r="0" t="0"/>
          <a:stretch/>
        </p:blipFill>
        <p:spPr>
          <a:xfrm>
            <a:off x="7524750" y="4724400"/>
            <a:ext cx="1279525" cy="1695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Home-School Agreement</a:t>
            </a:r>
            <a:endParaRPr/>
          </a:p>
        </p:txBody>
      </p:sp>
      <p:sp>
        <p:nvSpPr>
          <p:cNvPr id="225" name="Google Shape;225;p34"/>
          <p:cNvSpPr txBox="1"/>
          <p:nvPr>
            <p:ph idx="1" type="body"/>
          </p:nvPr>
        </p:nvSpPr>
        <p:spPr>
          <a:xfrm>
            <a:off x="457200" y="2742300"/>
            <a:ext cx="8229600" cy="33840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lang="en-US" u="sng">
                <a:solidFill>
                  <a:schemeClr val="hlink"/>
                </a:solidFill>
                <a:hlinkClick r:id="rId3"/>
              </a:rPr>
              <a:t>https://docs.google.com/document/d/12B9604bDqpy5mDCQkBVLur9uxS1a48jm/edit</a:t>
            </a:r>
            <a:r>
              <a:rPr lang="en-US"/>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602725" y="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sng">
                <a:solidFill>
                  <a:schemeClr val="dk2"/>
                </a:solidFill>
                <a:latin typeface="Arial"/>
                <a:ea typeface="Arial"/>
                <a:cs typeface="Arial"/>
                <a:sym typeface="Arial"/>
              </a:rPr>
              <a:t>Social Media</a:t>
            </a:r>
            <a:endParaRPr u="sng"/>
          </a:p>
        </p:txBody>
      </p:sp>
      <p:sp>
        <p:nvSpPr>
          <p:cNvPr id="231" name="Google Shape;231;p35"/>
          <p:cNvSpPr txBox="1"/>
          <p:nvPr>
            <p:ph idx="1" type="body"/>
          </p:nvPr>
        </p:nvSpPr>
        <p:spPr>
          <a:xfrm>
            <a:off x="602725" y="925425"/>
            <a:ext cx="8229600" cy="547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0" i="0" lang="en-US" sz="2900" u="none" cap="none" strike="noStrike">
                <a:solidFill>
                  <a:schemeClr val="dk1"/>
                </a:solidFill>
                <a:latin typeface="Arial"/>
                <a:ea typeface="Arial"/>
                <a:cs typeface="Arial"/>
                <a:sym typeface="Arial"/>
              </a:rPr>
              <a:t>Your children are </a:t>
            </a:r>
            <a:r>
              <a:rPr b="0" i="0" lang="en-US" sz="2900" u="sng" cap="none" strike="noStrike">
                <a:solidFill>
                  <a:schemeClr val="dk1"/>
                </a:solidFill>
                <a:latin typeface="Arial"/>
                <a:ea typeface="Arial"/>
                <a:cs typeface="Arial"/>
                <a:sym typeface="Arial"/>
              </a:rPr>
              <a:t>not old enough</a:t>
            </a:r>
            <a:r>
              <a:rPr b="0" i="0" lang="en-US" sz="2900" u="none" cap="none" strike="noStrike">
                <a:solidFill>
                  <a:schemeClr val="dk1"/>
                </a:solidFill>
                <a:latin typeface="Arial"/>
                <a:ea typeface="Arial"/>
                <a:cs typeface="Arial"/>
                <a:sym typeface="Arial"/>
              </a:rPr>
              <a:t> to be using social media apps/sites, such as Instagram, Whats</a:t>
            </a:r>
            <a:r>
              <a:rPr lang="en-US" sz="2900"/>
              <a:t>A</a:t>
            </a:r>
            <a:r>
              <a:rPr b="0" i="0" lang="en-US" sz="2900" u="none" cap="none" strike="noStrike">
                <a:solidFill>
                  <a:schemeClr val="dk1"/>
                </a:solidFill>
                <a:latin typeface="Arial"/>
                <a:ea typeface="Arial"/>
                <a:cs typeface="Arial"/>
                <a:sym typeface="Arial"/>
              </a:rPr>
              <a:t>pp,</a:t>
            </a:r>
            <a:r>
              <a:rPr lang="en-US" sz="2900"/>
              <a:t> </a:t>
            </a:r>
            <a:r>
              <a:rPr b="0" i="0" lang="en-US" sz="2900" u="none" cap="none" strike="noStrike">
                <a:solidFill>
                  <a:schemeClr val="dk1"/>
                </a:solidFill>
                <a:latin typeface="Arial"/>
                <a:ea typeface="Arial"/>
                <a:cs typeface="Arial"/>
                <a:sym typeface="Arial"/>
              </a:rPr>
              <a:t>Tik Tok and Snapchat. The minimum age for users is 13 and when you register, your child’s date of birth is required.</a:t>
            </a:r>
            <a:endParaRPr sz="2900"/>
          </a:p>
          <a:p>
            <a:pPr indent="0" lvl="0" marL="0" marR="0" rtl="0" algn="l">
              <a:lnSpc>
                <a:spcPct val="100000"/>
              </a:lnSpc>
              <a:spcBef>
                <a:spcPts val="640"/>
              </a:spcBef>
              <a:spcAft>
                <a:spcPts val="0"/>
              </a:spcAft>
              <a:buClr>
                <a:schemeClr val="dk1"/>
              </a:buClr>
              <a:buSzPts val="3200"/>
              <a:buFont typeface="Arial"/>
              <a:buNone/>
            </a:pPr>
            <a:r>
              <a:rPr b="0" i="0" lang="en-US" sz="2900" u="none" cap="none" strike="noStrike">
                <a:solidFill>
                  <a:schemeClr val="dk1"/>
                </a:solidFill>
                <a:latin typeface="Arial"/>
                <a:ea typeface="Arial"/>
                <a:cs typeface="Arial"/>
                <a:sym typeface="Arial"/>
              </a:rPr>
              <a:t>As such, it is not the school’s responsibility to deal with any problems that arise from your child using these platforms. Please carefully monitor your child’s internet activity. </a:t>
            </a:r>
            <a:endParaRPr b="0" i="0" sz="2900" u="none" cap="none" strike="noStrike">
              <a:solidFill>
                <a:schemeClr val="dk1"/>
              </a:solidFill>
              <a:latin typeface="Arial"/>
              <a:ea typeface="Arial"/>
              <a:cs typeface="Arial"/>
              <a:sym typeface="Arial"/>
            </a:endParaRPr>
          </a:p>
          <a:p>
            <a:pPr indent="0" lvl="0" marL="0" marR="0" rtl="0" algn="l">
              <a:lnSpc>
                <a:spcPct val="100000"/>
              </a:lnSpc>
              <a:spcBef>
                <a:spcPts val="640"/>
              </a:spcBef>
              <a:spcAft>
                <a:spcPts val="0"/>
              </a:spcAft>
              <a:buClr>
                <a:schemeClr val="dk1"/>
              </a:buClr>
              <a:buSzPts val="3200"/>
              <a:buFont typeface="Arial"/>
              <a:buNone/>
            </a:pPr>
            <a:r>
              <a:rPr b="1" lang="en-US" sz="2900"/>
              <a:t>We </a:t>
            </a:r>
            <a:r>
              <a:rPr b="1" lang="en-US" sz="2900"/>
              <a:t>strongly</a:t>
            </a:r>
            <a:r>
              <a:rPr b="1" lang="en-US" sz="2900"/>
              <a:t> suggest that</a:t>
            </a:r>
            <a:r>
              <a:rPr b="1" lang="en-US" sz="2900"/>
              <a:t> they do not have access to their</a:t>
            </a:r>
            <a:r>
              <a:rPr b="1" lang="en-US" sz="2900"/>
              <a:t> mobile phones in their bedrooms at night time.</a:t>
            </a:r>
            <a:r>
              <a:rPr lang="en-US" sz="2900"/>
              <a:t> </a:t>
            </a:r>
            <a:endParaRPr sz="2900"/>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232" name="Google Shape;232;p35"/>
          <p:cNvPicPr preferRelativeResize="0"/>
          <p:nvPr/>
        </p:nvPicPr>
        <p:blipFill rotWithShape="1">
          <a:blip r:embed="rId3">
            <a:alphaModFix/>
          </a:blip>
          <a:srcRect b="0" l="0" r="0" t="0"/>
          <a:stretch/>
        </p:blipFill>
        <p:spPr>
          <a:xfrm>
            <a:off x="8269301" y="4721237"/>
            <a:ext cx="761500" cy="10068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type="ctrTitle"/>
          </p:nvPr>
        </p:nvSpPr>
        <p:spPr>
          <a:xfrm>
            <a:off x="1831200" y="161975"/>
            <a:ext cx="4940400" cy="111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b="1" lang="en-US" sz="6080" u="sng">
                <a:solidFill>
                  <a:schemeClr val="dk1"/>
                </a:solidFill>
              </a:rPr>
              <a:t>e-safety</a:t>
            </a:r>
            <a:endParaRPr b="1" sz="6080" u="sng">
              <a:solidFill>
                <a:schemeClr val="dk1"/>
              </a:solidFill>
            </a:endParaRPr>
          </a:p>
        </p:txBody>
      </p:sp>
      <p:pic>
        <p:nvPicPr>
          <p:cNvPr id="238" name="Google Shape;238;p36"/>
          <p:cNvPicPr preferRelativeResize="0"/>
          <p:nvPr/>
        </p:nvPicPr>
        <p:blipFill rotWithShape="1">
          <a:blip r:embed="rId3">
            <a:alphaModFix/>
          </a:blip>
          <a:srcRect b="28952" l="6353" r="6134" t="29781"/>
          <a:stretch/>
        </p:blipFill>
        <p:spPr>
          <a:xfrm>
            <a:off x="7384925" y="35467"/>
            <a:ext cx="1580800" cy="993934"/>
          </a:xfrm>
          <a:prstGeom prst="rect">
            <a:avLst/>
          </a:prstGeom>
          <a:noFill/>
          <a:ln>
            <a:noFill/>
          </a:ln>
        </p:spPr>
      </p:pic>
      <p:pic>
        <p:nvPicPr>
          <p:cNvPr id="239" name="Google Shape;239;p36"/>
          <p:cNvPicPr preferRelativeResize="0"/>
          <p:nvPr/>
        </p:nvPicPr>
        <p:blipFill>
          <a:blip r:embed="rId4">
            <a:alphaModFix/>
          </a:blip>
          <a:stretch>
            <a:fillRect/>
          </a:stretch>
        </p:blipFill>
        <p:spPr>
          <a:xfrm>
            <a:off x="1831200" y="5312434"/>
            <a:ext cx="5796076" cy="1080525"/>
          </a:xfrm>
          <a:prstGeom prst="rect">
            <a:avLst/>
          </a:prstGeom>
          <a:noFill/>
          <a:ln>
            <a:noFill/>
          </a:ln>
        </p:spPr>
      </p:pic>
      <p:sp>
        <p:nvSpPr>
          <p:cNvPr id="240" name="Google Shape;240;p36"/>
          <p:cNvSpPr txBox="1"/>
          <p:nvPr/>
        </p:nvSpPr>
        <p:spPr>
          <a:xfrm>
            <a:off x="126100" y="1413300"/>
            <a:ext cx="8949300" cy="3955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en-US" sz="1800"/>
              <a:t>ICT including the internet, email and mobile technologies has become an important part of learning in our school. We want all children to be safe and responsible when using any ICT. During computing and PSHE lessons pupils will learn about e-safety.</a:t>
            </a:r>
            <a:endParaRPr sz="1800"/>
          </a:p>
          <a:p>
            <a:pPr indent="0" lvl="0" marL="0" rtl="0" algn="just">
              <a:lnSpc>
                <a:spcPct val="115000"/>
              </a:lnSpc>
              <a:spcBef>
                <a:spcPts val="1200"/>
              </a:spcBef>
              <a:spcAft>
                <a:spcPts val="0"/>
              </a:spcAft>
              <a:buNone/>
            </a:pPr>
            <a:r>
              <a:rPr lang="en-US" sz="1800"/>
              <a:t>Please take care to ensure that appropriate systems are in place at home to protect and support your child. Each year, there are increasing numbers of social media issues and this is usually because the children involved are accessing sites that should not be used until the age of 13 – for example, Facebook,TikTok, Snapchat and Instagram. WhatsApp has now changed to 16+. Please ensure your child does not have access to these apps and please regularly monitor their devices.</a:t>
            </a:r>
            <a:endParaRPr sz="1800"/>
          </a:p>
          <a:p>
            <a:pPr indent="0" lvl="0" marL="0" rtl="0" algn="just">
              <a:lnSpc>
                <a:spcPct val="115000"/>
              </a:lnSpc>
              <a:spcBef>
                <a:spcPts val="1200"/>
              </a:spcBef>
              <a:spcAft>
                <a:spcPts val="1200"/>
              </a:spcAft>
              <a:buNone/>
            </a:pPr>
            <a:r>
              <a:rPr lang="en-US" sz="1800"/>
              <a:t>If you have any concerns or would like some advice please contact Mrs Waugh, Mrs Field or Mrs Gajjar.</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pic>
        <p:nvPicPr>
          <p:cNvPr id="245" name="Google Shape;245;p37"/>
          <p:cNvPicPr preferRelativeResize="0"/>
          <p:nvPr/>
        </p:nvPicPr>
        <p:blipFill rotWithShape="1">
          <a:blip r:embed="rId3">
            <a:alphaModFix/>
          </a:blip>
          <a:srcRect b="0" l="0" r="0" t="0"/>
          <a:stretch/>
        </p:blipFill>
        <p:spPr>
          <a:xfrm>
            <a:off x="8269301" y="5851162"/>
            <a:ext cx="761500" cy="1006839"/>
          </a:xfrm>
          <a:prstGeom prst="rect">
            <a:avLst/>
          </a:prstGeom>
          <a:noFill/>
          <a:ln>
            <a:noFill/>
          </a:ln>
        </p:spPr>
      </p:pic>
      <p:pic>
        <p:nvPicPr>
          <p:cNvPr id="246" name="Google Shape;246;p37"/>
          <p:cNvPicPr preferRelativeResize="0"/>
          <p:nvPr/>
        </p:nvPicPr>
        <p:blipFill>
          <a:blip r:embed="rId4">
            <a:alphaModFix/>
          </a:blip>
          <a:stretch>
            <a:fillRect/>
          </a:stretch>
        </p:blipFill>
        <p:spPr>
          <a:xfrm>
            <a:off x="2194200" y="235700"/>
            <a:ext cx="4042700" cy="6442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ctrTitle"/>
          </p:nvPr>
        </p:nvSpPr>
        <p:spPr>
          <a:xfrm>
            <a:off x="685800" y="199900"/>
            <a:ext cx="7772400" cy="4572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t/>
            </a:r>
            <a:endParaRPr b="1" sz="3300"/>
          </a:p>
          <a:p>
            <a:pPr indent="0" lvl="0" marL="0" rtl="0" algn="ctr">
              <a:lnSpc>
                <a:spcPct val="100000"/>
              </a:lnSpc>
              <a:spcBef>
                <a:spcPts val="0"/>
              </a:spcBef>
              <a:spcAft>
                <a:spcPts val="0"/>
              </a:spcAft>
              <a:buClr>
                <a:schemeClr val="dk2"/>
              </a:buClr>
              <a:buSzPts val="4000"/>
              <a:buFont typeface="Arial"/>
              <a:buNone/>
            </a:pPr>
            <a:r>
              <a:t/>
            </a:r>
            <a:endParaRPr b="1" sz="3300"/>
          </a:p>
          <a:p>
            <a:pPr indent="0" lvl="0" marL="0" rtl="0" algn="ctr">
              <a:lnSpc>
                <a:spcPct val="100000"/>
              </a:lnSpc>
              <a:spcBef>
                <a:spcPts val="0"/>
              </a:spcBef>
              <a:spcAft>
                <a:spcPts val="0"/>
              </a:spcAft>
              <a:buClr>
                <a:schemeClr val="dk2"/>
              </a:buClr>
              <a:buSzPts val="4000"/>
              <a:buFont typeface="Arial"/>
              <a:buNone/>
            </a:pPr>
            <a:r>
              <a:rPr b="1" i="0" lang="en-US" sz="3300" u="none">
                <a:solidFill>
                  <a:schemeClr val="dk2"/>
                </a:solidFill>
              </a:rPr>
              <a:t>Welcome to Year </a:t>
            </a:r>
            <a:r>
              <a:rPr b="1" lang="en-US" sz="3300"/>
              <a:t>4</a:t>
            </a:r>
            <a:endParaRPr b="1" i="0" sz="3300" u="none">
              <a:solidFill>
                <a:schemeClr val="dk2"/>
              </a:solidFill>
            </a:endParaRPr>
          </a:p>
          <a:p>
            <a:pPr indent="0" lvl="0" marL="0" rtl="0" algn="ctr">
              <a:lnSpc>
                <a:spcPct val="100000"/>
              </a:lnSpc>
              <a:spcBef>
                <a:spcPts val="0"/>
              </a:spcBef>
              <a:spcAft>
                <a:spcPts val="0"/>
              </a:spcAft>
              <a:buClr>
                <a:schemeClr val="dk2"/>
              </a:buClr>
              <a:buSzPts val="4000"/>
              <a:buFont typeface="Arial"/>
              <a:buNone/>
            </a:pPr>
            <a:br>
              <a:rPr b="0" i="0" lang="en-US" sz="2700" u="none">
                <a:solidFill>
                  <a:schemeClr val="dk2"/>
                </a:solidFill>
                <a:latin typeface="Arial"/>
                <a:ea typeface="Arial"/>
                <a:cs typeface="Arial"/>
                <a:sym typeface="Arial"/>
              </a:rPr>
            </a:br>
            <a:r>
              <a:rPr lang="en-US" sz="2700"/>
              <a:t>4G - Miss Goss</a:t>
            </a:r>
            <a:endParaRPr sz="2700"/>
          </a:p>
          <a:p>
            <a:pPr indent="0" lvl="0" marL="0" rtl="0" algn="ctr">
              <a:lnSpc>
                <a:spcPct val="100000"/>
              </a:lnSpc>
              <a:spcBef>
                <a:spcPts val="0"/>
              </a:spcBef>
              <a:spcAft>
                <a:spcPts val="0"/>
              </a:spcAft>
              <a:buClr>
                <a:schemeClr val="dk2"/>
              </a:buClr>
              <a:buSzPts val="4000"/>
              <a:buFont typeface="Arial"/>
              <a:buNone/>
            </a:pPr>
            <a:r>
              <a:rPr lang="en-US" sz="2700"/>
              <a:t>TAs - Mrs Bastian, Mrs Unegbu</a:t>
            </a:r>
            <a:endParaRPr sz="2700"/>
          </a:p>
          <a:p>
            <a:pPr indent="0" lvl="0" marL="0" rtl="0" algn="ctr">
              <a:lnSpc>
                <a:spcPct val="100000"/>
              </a:lnSpc>
              <a:spcBef>
                <a:spcPts val="0"/>
              </a:spcBef>
              <a:spcAft>
                <a:spcPts val="0"/>
              </a:spcAft>
              <a:buClr>
                <a:schemeClr val="dk2"/>
              </a:buClr>
              <a:buSzPts val="4000"/>
              <a:buFont typeface="Arial"/>
              <a:buNone/>
            </a:pPr>
            <a:r>
              <a:t/>
            </a:r>
            <a:endParaRPr sz="2700"/>
          </a:p>
          <a:p>
            <a:pPr indent="0" lvl="0" marL="0" rtl="0" algn="ctr">
              <a:lnSpc>
                <a:spcPct val="100000"/>
              </a:lnSpc>
              <a:spcBef>
                <a:spcPts val="0"/>
              </a:spcBef>
              <a:spcAft>
                <a:spcPts val="0"/>
              </a:spcAft>
              <a:buClr>
                <a:schemeClr val="dk2"/>
              </a:buClr>
              <a:buSzPts val="4000"/>
              <a:buFont typeface="Arial"/>
              <a:buNone/>
            </a:pPr>
            <a:r>
              <a:rPr lang="en-US" sz="2700"/>
              <a:t>4A - Mrs Asamoah</a:t>
            </a:r>
            <a:endParaRPr sz="2700"/>
          </a:p>
          <a:p>
            <a:pPr indent="0" lvl="0" marL="0" rtl="0" algn="ctr">
              <a:lnSpc>
                <a:spcPct val="100000"/>
              </a:lnSpc>
              <a:spcBef>
                <a:spcPts val="0"/>
              </a:spcBef>
              <a:spcAft>
                <a:spcPts val="0"/>
              </a:spcAft>
              <a:buClr>
                <a:schemeClr val="dk2"/>
              </a:buClr>
              <a:buSzPts val="4000"/>
              <a:buFont typeface="Arial"/>
              <a:buNone/>
            </a:pPr>
            <a:r>
              <a:rPr lang="en-US" sz="2700"/>
              <a:t>TAs - Mrs M</a:t>
            </a:r>
            <a:r>
              <a:rPr lang="en-US" sz="2700"/>
              <a:t>ra</a:t>
            </a:r>
            <a:r>
              <a:rPr lang="en-US" sz="2700"/>
              <a:t>bate, Mrs Prisacaru</a:t>
            </a:r>
            <a:endParaRPr sz="2700"/>
          </a:p>
        </p:txBody>
      </p:sp>
      <p:pic>
        <p:nvPicPr>
          <p:cNvPr id="100" name="Google Shape;100;p15"/>
          <p:cNvPicPr preferRelativeResize="0"/>
          <p:nvPr/>
        </p:nvPicPr>
        <p:blipFill rotWithShape="1">
          <a:blip r:embed="rId3">
            <a:alphaModFix/>
          </a:blip>
          <a:srcRect b="0" l="0" r="0" t="0"/>
          <a:stretch/>
        </p:blipFill>
        <p:spPr>
          <a:xfrm>
            <a:off x="7611562" y="4313050"/>
            <a:ext cx="1281112" cy="1695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ctrTitle"/>
          </p:nvPr>
        </p:nvSpPr>
        <p:spPr>
          <a:xfrm>
            <a:off x="685800" y="199900"/>
            <a:ext cx="7772400" cy="4572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t/>
            </a:r>
            <a:endParaRPr b="1" sz="3300"/>
          </a:p>
          <a:p>
            <a:pPr indent="0" lvl="0" marL="0" rtl="0" algn="ctr">
              <a:lnSpc>
                <a:spcPct val="100000"/>
              </a:lnSpc>
              <a:spcBef>
                <a:spcPts val="0"/>
              </a:spcBef>
              <a:spcAft>
                <a:spcPts val="0"/>
              </a:spcAft>
              <a:buClr>
                <a:schemeClr val="dk2"/>
              </a:buClr>
              <a:buSzPts val="4000"/>
              <a:buFont typeface="Arial"/>
              <a:buNone/>
            </a:pPr>
            <a:r>
              <a:t/>
            </a:r>
            <a:endParaRPr b="1" sz="3300"/>
          </a:p>
          <a:p>
            <a:pPr indent="0" lvl="0" marL="0" rtl="0" algn="ctr">
              <a:lnSpc>
                <a:spcPct val="100000"/>
              </a:lnSpc>
              <a:spcBef>
                <a:spcPts val="0"/>
              </a:spcBef>
              <a:spcAft>
                <a:spcPts val="0"/>
              </a:spcAft>
              <a:buClr>
                <a:schemeClr val="dk2"/>
              </a:buClr>
              <a:buSzPts val="4000"/>
              <a:buFont typeface="Arial"/>
              <a:buNone/>
            </a:pPr>
            <a:r>
              <a:rPr b="1" i="0" lang="en-US" sz="3300" u="none">
                <a:solidFill>
                  <a:schemeClr val="dk2"/>
                </a:solidFill>
              </a:rPr>
              <a:t>Welcome to Year </a:t>
            </a:r>
            <a:r>
              <a:rPr b="1" lang="en-US" sz="3300"/>
              <a:t>5</a:t>
            </a:r>
            <a:endParaRPr b="1" i="0" sz="3300" u="none">
              <a:solidFill>
                <a:schemeClr val="dk2"/>
              </a:solidFill>
            </a:endParaRPr>
          </a:p>
          <a:p>
            <a:pPr indent="0" lvl="0" marL="0" rtl="0" algn="ctr">
              <a:lnSpc>
                <a:spcPct val="100000"/>
              </a:lnSpc>
              <a:spcBef>
                <a:spcPts val="0"/>
              </a:spcBef>
              <a:spcAft>
                <a:spcPts val="0"/>
              </a:spcAft>
              <a:buClr>
                <a:schemeClr val="dk2"/>
              </a:buClr>
              <a:buSzPts val="4000"/>
              <a:buFont typeface="Arial"/>
              <a:buNone/>
            </a:pPr>
            <a:br>
              <a:rPr b="0" i="0" lang="en-US" sz="2700" u="none">
                <a:solidFill>
                  <a:schemeClr val="dk2"/>
                </a:solidFill>
                <a:latin typeface="Arial"/>
                <a:ea typeface="Arial"/>
                <a:cs typeface="Arial"/>
                <a:sym typeface="Arial"/>
              </a:rPr>
            </a:br>
            <a:r>
              <a:rPr lang="en-US" sz="2700"/>
              <a:t>5AG</a:t>
            </a:r>
            <a:r>
              <a:rPr lang="en-US" sz="2700"/>
              <a:t> - Mrs Griffiths</a:t>
            </a:r>
            <a:endParaRPr sz="2700"/>
          </a:p>
          <a:p>
            <a:pPr indent="0" lvl="0" marL="0" rtl="0" algn="ctr">
              <a:lnSpc>
                <a:spcPct val="100000"/>
              </a:lnSpc>
              <a:spcBef>
                <a:spcPts val="0"/>
              </a:spcBef>
              <a:spcAft>
                <a:spcPts val="0"/>
              </a:spcAft>
              <a:buClr>
                <a:schemeClr val="dk2"/>
              </a:buClr>
              <a:buSzPts val="4000"/>
              <a:buFont typeface="Arial"/>
              <a:buNone/>
            </a:pPr>
            <a:r>
              <a:rPr lang="en-US" sz="2700"/>
              <a:t>TAs - Mrs Gouldthorpe &amp; Mrs Sheldrake</a:t>
            </a:r>
            <a:endParaRPr sz="2700"/>
          </a:p>
          <a:p>
            <a:pPr indent="0" lvl="0" marL="0" rtl="0" algn="ctr">
              <a:lnSpc>
                <a:spcPct val="100000"/>
              </a:lnSpc>
              <a:spcBef>
                <a:spcPts val="0"/>
              </a:spcBef>
              <a:spcAft>
                <a:spcPts val="0"/>
              </a:spcAft>
              <a:buClr>
                <a:schemeClr val="dk2"/>
              </a:buClr>
              <a:buSzPts val="4000"/>
              <a:buFont typeface="Arial"/>
              <a:buNone/>
            </a:pPr>
            <a:r>
              <a:t/>
            </a:r>
            <a:endParaRPr sz="2700"/>
          </a:p>
          <a:p>
            <a:pPr indent="0" lvl="0" marL="0" rtl="0" algn="ctr">
              <a:lnSpc>
                <a:spcPct val="100000"/>
              </a:lnSpc>
              <a:spcBef>
                <a:spcPts val="0"/>
              </a:spcBef>
              <a:spcAft>
                <a:spcPts val="0"/>
              </a:spcAft>
              <a:buClr>
                <a:schemeClr val="dk2"/>
              </a:buClr>
              <a:buSzPts val="4000"/>
              <a:buFont typeface="Arial"/>
              <a:buNone/>
            </a:pPr>
            <a:r>
              <a:rPr lang="en-US" sz="2700"/>
              <a:t>5HK - Miss Henesey &amp; Mrs Kress</a:t>
            </a:r>
            <a:endParaRPr sz="2700"/>
          </a:p>
          <a:p>
            <a:pPr indent="0" lvl="0" marL="0" rtl="0" algn="ctr">
              <a:lnSpc>
                <a:spcPct val="100000"/>
              </a:lnSpc>
              <a:spcBef>
                <a:spcPts val="0"/>
              </a:spcBef>
              <a:spcAft>
                <a:spcPts val="0"/>
              </a:spcAft>
              <a:buClr>
                <a:schemeClr val="dk2"/>
              </a:buClr>
              <a:buSzPts val="4000"/>
              <a:buFont typeface="Arial"/>
              <a:buNone/>
            </a:pPr>
            <a:r>
              <a:rPr lang="en-US" sz="2700"/>
              <a:t>TAs - Mrs Chukwunyerenwa &amp; Mrs Meni</a:t>
            </a:r>
            <a:endParaRPr sz="2700"/>
          </a:p>
        </p:txBody>
      </p:sp>
      <p:pic>
        <p:nvPicPr>
          <p:cNvPr id="106" name="Google Shape;106;p16"/>
          <p:cNvPicPr preferRelativeResize="0"/>
          <p:nvPr/>
        </p:nvPicPr>
        <p:blipFill rotWithShape="1">
          <a:blip r:embed="rId3">
            <a:alphaModFix/>
          </a:blip>
          <a:srcRect b="0" l="0" r="0" t="0"/>
          <a:stretch/>
        </p:blipFill>
        <p:spPr>
          <a:xfrm>
            <a:off x="7611562" y="4313050"/>
            <a:ext cx="1281112" cy="169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539750" y="1889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sng">
                <a:solidFill>
                  <a:schemeClr val="dk2"/>
                </a:solidFill>
                <a:latin typeface="Arial"/>
                <a:ea typeface="Arial"/>
                <a:cs typeface="Arial"/>
                <a:sym typeface="Arial"/>
              </a:rPr>
              <a:t>T</a:t>
            </a:r>
            <a:r>
              <a:rPr lang="en-US" u="sng"/>
              <a:t>he</a:t>
            </a:r>
            <a:r>
              <a:rPr b="0" i="0" lang="en-US" sz="4400" u="sng">
                <a:solidFill>
                  <a:schemeClr val="dk2"/>
                </a:solidFill>
                <a:latin typeface="Arial"/>
                <a:ea typeface="Arial"/>
                <a:cs typeface="Arial"/>
                <a:sym typeface="Arial"/>
              </a:rPr>
              <a:t> Y</a:t>
            </a:r>
            <a:r>
              <a:rPr lang="en-US" u="sng"/>
              <a:t>ear</a:t>
            </a:r>
            <a:r>
              <a:rPr b="0" i="0" lang="en-US" sz="4400" u="sng">
                <a:solidFill>
                  <a:schemeClr val="dk2"/>
                </a:solidFill>
                <a:latin typeface="Arial"/>
                <a:ea typeface="Arial"/>
                <a:cs typeface="Arial"/>
                <a:sym typeface="Arial"/>
              </a:rPr>
              <a:t> </a:t>
            </a:r>
            <a:r>
              <a:rPr lang="en-US" u="sng"/>
              <a:t>4 &amp; 5 </a:t>
            </a:r>
            <a:r>
              <a:rPr b="0" i="0" lang="en-US" sz="4400" u="sng">
                <a:solidFill>
                  <a:schemeClr val="dk2"/>
                </a:solidFill>
                <a:latin typeface="Arial"/>
                <a:ea typeface="Arial"/>
                <a:cs typeface="Arial"/>
                <a:sym typeface="Arial"/>
              </a:rPr>
              <a:t>C</a:t>
            </a:r>
            <a:r>
              <a:rPr lang="en-US" u="sng"/>
              <a:t>urriculum</a:t>
            </a:r>
            <a:endParaRPr u="sng"/>
          </a:p>
        </p:txBody>
      </p:sp>
      <p:sp>
        <p:nvSpPr>
          <p:cNvPr id="112" name="Google Shape;112;p17"/>
          <p:cNvSpPr txBox="1"/>
          <p:nvPr/>
        </p:nvSpPr>
        <p:spPr>
          <a:xfrm>
            <a:off x="750887" y="1700212"/>
            <a:ext cx="7848600" cy="374491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lang="en-US" sz="3100">
                <a:solidFill>
                  <a:schemeClr val="dk1"/>
                </a:solidFill>
              </a:rPr>
              <a:t>Our </a:t>
            </a:r>
            <a:r>
              <a:rPr lang="en-US" sz="3100">
                <a:solidFill>
                  <a:schemeClr val="dk1"/>
                </a:solidFill>
              </a:rPr>
              <a:t>curriculum</a:t>
            </a:r>
            <a:r>
              <a:rPr lang="en-US" sz="3100">
                <a:solidFill>
                  <a:schemeClr val="dk1"/>
                </a:solidFill>
              </a:rPr>
              <a:t> overview can be </a:t>
            </a:r>
            <a:r>
              <a:rPr lang="en-US" sz="3100">
                <a:solidFill>
                  <a:schemeClr val="dk1"/>
                </a:solidFill>
              </a:rPr>
              <a:t>found</a:t>
            </a:r>
            <a:r>
              <a:rPr lang="en-US" sz="3100">
                <a:solidFill>
                  <a:schemeClr val="dk1"/>
                </a:solidFill>
              </a:rPr>
              <a:t> on our class pages on the website. </a:t>
            </a:r>
            <a:endParaRPr sz="3100">
              <a:solidFill>
                <a:schemeClr val="dk1"/>
              </a:solidFill>
            </a:endParaRPr>
          </a:p>
          <a:p>
            <a:pPr indent="0" lvl="0" marL="0" marR="0" rtl="0" algn="ctr">
              <a:lnSpc>
                <a:spcPct val="90000"/>
              </a:lnSpc>
              <a:spcBef>
                <a:spcPts val="0"/>
              </a:spcBef>
              <a:spcAft>
                <a:spcPts val="0"/>
              </a:spcAft>
              <a:buClr>
                <a:schemeClr val="dk1"/>
              </a:buClr>
              <a:buSzPts val="3200"/>
              <a:buFont typeface="Arial"/>
              <a:buNone/>
            </a:pPr>
            <a:r>
              <a:rPr lang="en-US" sz="3100">
                <a:solidFill>
                  <a:schemeClr val="dk1"/>
                </a:solidFill>
              </a:rPr>
              <a:t>This will keep </a:t>
            </a:r>
            <a:r>
              <a:rPr b="0" i="0" lang="en-US" sz="3100" u="none" cap="none" strike="noStrike">
                <a:solidFill>
                  <a:schemeClr val="dk1"/>
                </a:solidFill>
                <a:latin typeface="Arial"/>
                <a:ea typeface="Arial"/>
                <a:cs typeface="Arial"/>
                <a:sym typeface="Arial"/>
              </a:rPr>
              <a:t>you informed about </a:t>
            </a:r>
            <a:r>
              <a:rPr lang="en-US" sz="3100">
                <a:solidFill>
                  <a:schemeClr val="dk1"/>
                </a:solidFill>
              </a:rPr>
              <a:t>what your child will be learning each week.</a:t>
            </a:r>
            <a:endParaRPr sz="1300"/>
          </a:p>
          <a:p>
            <a:pPr indent="0" lvl="0" marL="0" marR="0" rtl="0" algn="ctr">
              <a:lnSpc>
                <a:spcPct val="90000"/>
              </a:lnSpc>
              <a:spcBef>
                <a:spcPts val="640"/>
              </a:spcBef>
              <a:spcAft>
                <a:spcPts val="0"/>
              </a:spcAft>
              <a:buClr>
                <a:schemeClr val="dk1"/>
              </a:buClr>
              <a:buSzPts val="3200"/>
              <a:buFont typeface="Arial"/>
              <a:buNone/>
            </a:pPr>
            <a:r>
              <a:rPr lang="en-US" sz="3100">
                <a:solidFill>
                  <a:schemeClr val="dk1"/>
                </a:solidFill>
              </a:rPr>
              <a:t>Included on the web page, you will find knowledge organisers, which will help you support your child in learning key terms and in understanding new </a:t>
            </a:r>
            <a:r>
              <a:rPr lang="en-US" sz="3100">
                <a:solidFill>
                  <a:schemeClr val="dk1"/>
                </a:solidFill>
              </a:rPr>
              <a:t>vocabulary</a:t>
            </a:r>
            <a:r>
              <a:rPr lang="en-US" sz="3100">
                <a:solidFill>
                  <a:schemeClr val="dk1"/>
                </a:solidFill>
              </a:rPr>
              <a:t>.</a:t>
            </a:r>
            <a:endParaRPr sz="3100">
              <a:solidFill>
                <a:schemeClr val="dk1"/>
              </a:solidFill>
            </a:endParaRPr>
          </a:p>
          <a:p>
            <a:pPr indent="0" lvl="0" marL="0" marR="0" rtl="0" algn="ctr">
              <a:lnSpc>
                <a:spcPct val="90000"/>
              </a:lnSpc>
              <a:spcBef>
                <a:spcPts val="640"/>
              </a:spcBef>
              <a:spcAft>
                <a:spcPts val="0"/>
              </a:spcAft>
              <a:buClr>
                <a:schemeClr val="dk1"/>
              </a:buClr>
              <a:buSzPts val="3200"/>
              <a:buFont typeface="Arial"/>
              <a:buNone/>
            </a:pPr>
            <a:r>
              <a:t/>
            </a:r>
            <a:endParaRPr sz="3100">
              <a:solidFill>
                <a:schemeClr val="dk1"/>
              </a:solidFill>
            </a:endParaRPr>
          </a:p>
        </p:txBody>
      </p:sp>
      <p:pic>
        <p:nvPicPr>
          <p:cNvPr id="113" name="Google Shape;113;p17"/>
          <p:cNvPicPr preferRelativeResize="0"/>
          <p:nvPr/>
        </p:nvPicPr>
        <p:blipFill rotWithShape="1">
          <a:blip r:embed="rId3">
            <a:alphaModFix/>
          </a:blip>
          <a:srcRect b="0" l="0" r="0" t="0"/>
          <a:stretch/>
        </p:blipFill>
        <p:spPr>
          <a:xfrm>
            <a:off x="7688462" y="5053387"/>
            <a:ext cx="1281112" cy="169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539750" y="1889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u="sng"/>
              <a:t>School Website</a:t>
            </a:r>
            <a:endParaRPr u="sng"/>
          </a:p>
        </p:txBody>
      </p:sp>
      <p:sp>
        <p:nvSpPr>
          <p:cNvPr id="119" name="Google Shape;119;p18"/>
          <p:cNvSpPr txBox="1"/>
          <p:nvPr/>
        </p:nvSpPr>
        <p:spPr>
          <a:xfrm>
            <a:off x="750887" y="1700212"/>
            <a:ext cx="7848600" cy="3744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640"/>
              </a:spcBef>
              <a:spcAft>
                <a:spcPts val="0"/>
              </a:spcAft>
              <a:buClr>
                <a:schemeClr val="dk1"/>
              </a:buClr>
              <a:buSzPts val="3200"/>
              <a:buFont typeface="Arial"/>
              <a:buNone/>
            </a:pPr>
            <a:r>
              <a:rPr lang="en-US" sz="3100">
                <a:solidFill>
                  <a:schemeClr val="dk1"/>
                </a:solidFill>
              </a:rPr>
              <a:t>On our class pages you will be able to find:</a:t>
            </a:r>
            <a:endParaRPr sz="3100">
              <a:solidFill>
                <a:schemeClr val="dk1"/>
              </a:solidFill>
            </a:endParaRPr>
          </a:p>
          <a:p>
            <a:pPr indent="0" lvl="0" marL="0" marR="0" rtl="0" algn="ctr">
              <a:lnSpc>
                <a:spcPct val="90000"/>
              </a:lnSpc>
              <a:spcBef>
                <a:spcPts val="640"/>
              </a:spcBef>
              <a:spcAft>
                <a:spcPts val="0"/>
              </a:spcAft>
              <a:buClr>
                <a:schemeClr val="dk1"/>
              </a:buClr>
              <a:buSzPts val="3200"/>
              <a:buFont typeface="Arial"/>
              <a:buNone/>
            </a:pPr>
            <a:r>
              <a:t/>
            </a:r>
            <a:endParaRPr sz="3100">
              <a:solidFill>
                <a:schemeClr val="dk1"/>
              </a:solidFill>
            </a:endParaRPr>
          </a:p>
          <a:p>
            <a:pPr indent="-425450" lvl="0" marL="457200" marR="0" rtl="0" algn="ctr">
              <a:lnSpc>
                <a:spcPct val="90000"/>
              </a:lnSpc>
              <a:spcBef>
                <a:spcPts val="640"/>
              </a:spcBef>
              <a:spcAft>
                <a:spcPts val="0"/>
              </a:spcAft>
              <a:buClr>
                <a:schemeClr val="dk1"/>
              </a:buClr>
              <a:buSzPts val="3100"/>
              <a:buChar char="●"/>
            </a:pPr>
            <a:r>
              <a:rPr lang="en-US" sz="3100">
                <a:solidFill>
                  <a:schemeClr val="dk1"/>
                </a:solidFill>
              </a:rPr>
              <a:t>A copy of this PowerPoint</a:t>
            </a:r>
            <a:endParaRPr sz="3100">
              <a:solidFill>
                <a:schemeClr val="dk1"/>
              </a:solidFill>
            </a:endParaRPr>
          </a:p>
          <a:p>
            <a:pPr indent="-425450" lvl="0" marL="457200" marR="0" rtl="0" algn="ctr">
              <a:lnSpc>
                <a:spcPct val="90000"/>
              </a:lnSpc>
              <a:spcBef>
                <a:spcPts val="0"/>
              </a:spcBef>
              <a:spcAft>
                <a:spcPts val="0"/>
              </a:spcAft>
              <a:buClr>
                <a:schemeClr val="dk1"/>
              </a:buClr>
              <a:buSzPts val="3100"/>
              <a:buChar char="●"/>
            </a:pPr>
            <a:r>
              <a:rPr lang="en-US" sz="3100">
                <a:solidFill>
                  <a:schemeClr val="dk1"/>
                </a:solidFill>
              </a:rPr>
              <a:t>Information about what the children will be learning this term</a:t>
            </a:r>
            <a:endParaRPr sz="3100">
              <a:solidFill>
                <a:schemeClr val="dk1"/>
              </a:solidFill>
            </a:endParaRPr>
          </a:p>
          <a:p>
            <a:pPr indent="-425450" lvl="0" marL="457200" marR="0" rtl="0" algn="ctr">
              <a:lnSpc>
                <a:spcPct val="90000"/>
              </a:lnSpc>
              <a:spcBef>
                <a:spcPts val="0"/>
              </a:spcBef>
              <a:spcAft>
                <a:spcPts val="0"/>
              </a:spcAft>
              <a:buClr>
                <a:schemeClr val="dk1"/>
              </a:buClr>
              <a:buSzPts val="3100"/>
              <a:buChar char="●"/>
            </a:pPr>
            <a:r>
              <a:rPr lang="en-US" sz="3100">
                <a:solidFill>
                  <a:schemeClr val="dk1"/>
                </a:solidFill>
              </a:rPr>
              <a:t>Knowledge organisers for subjects</a:t>
            </a:r>
            <a:endParaRPr sz="3100">
              <a:solidFill>
                <a:schemeClr val="dk1"/>
              </a:solidFill>
            </a:endParaRPr>
          </a:p>
          <a:p>
            <a:pPr indent="-425450" lvl="0" marL="457200" marR="0" rtl="0" algn="ctr">
              <a:lnSpc>
                <a:spcPct val="90000"/>
              </a:lnSpc>
              <a:spcBef>
                <a:spcPts val="0"/>
              </a:spcBef>
              <a:spcAft>
                <a:spcPts val="0"/>
              </a:spcAft>
              <a:buClr>
                <a:schemeClr val="dk1"/>
              </a:buClr>
              <a:buSzPts val="3100"/>
              <a:buChar char="●"/>
            </a:pPr>
            <a:r>
              <a:rPr lang="en-US" sz="3100">
                <a:solidFill>
                  <a:schemeClr val="dk1"/>
                </a:solidFill>
              </a:rPr>
              <a:t>Half termly homework grid</a:t>
            </a:r>
            <a:endParaRPr sz="3100">
              <a:solidFill>
                <a:schemeClr val="dk1"/>
              </a:solidFill>
            </a:endParaRPr>
          </a:p>
          <a:p>
            <a:pPr indent="0" lvl="0" marL="457200" marR="0" rtl="0" algn="l">
              <a:lnSpc>
                <a:spcPct val="90000"/>
              </a:lnSpc>
              <a:spcBef>
                <a:spcPts val="640"/>
              </a:spcBef>
              <a:spcAft>
                <a:spcPts val="0"/>
              </a:spcAft>
              <a:buNone/>
            </a:pPr>
            <a:r>
              <a:t/>
            </a:r>
            <a:endParaRPr sz="3100">
              <a:solidFill>
                <a:schemeClr val="dk1"/>
              </a:solidFill>
            </a:endParaRPr>
          </a:p>
        </p:txBody>
      </p:sp>
      <p:pic>
        <p:nvPicPr>
          <p:cNvPr id="120" name="Google Shape;120;p18"/>
          <p:cNvPicPr preferRelativeResize="0"/>
          <p:nvPr/>
        </p:nvPicPr>
        <p:blipFill rotWithShape="1">
          <a:blip r:embed="rId3">
            <a:alphaModFix/>
          </a:blip>
          <a:srcRect b="0" l="0" r="0" t="0"/>
          <a:stretch/>
        </p:blipFill>
        <p:spPr>
          <a:xfrm>
            <a:off x="7596187" y="4868862"/>
            <a:ext cx="1281112" cy="1695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26" name="Google Shape;126;p19"/>
          <p:cNvSpPr txBox="1"/>
          <p:nvPr/>
        </p:nvSpPr>
        <p:spPr>
          <a:xfrm>
            <a:off x="725150" y="1864725"/>
            <a:ext cx="78732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u="sng">
                <a:solidFill>
                  <a:schemeClr val="hlink"/>
                </a:solidFill>
                <a:hlinkClick r:id="rId3"/>
              </a:rPr>
              <a:t>https://www.sphoward.herts.sch.uk/Year-4/</a:t>
            </a:r>
            <a:endParaRPr sz="3200">
              <a:solidFill>
                <a:schemeClr val="dk1"/>
              </a:solidFill>
            </a:endParaRPr>
          </a:p>
          <a:p>
            <a:pPr indent="0" lvl="0" marL="0" rtl="0" algn="l">
              <a:spcBef>
                <a:spcPts val="0"/>
              </a:spcBef>
              <a:spcAft>
                <a:spcPts val="0"/>
              </a:spcAft>
              <a:buNone/>
            </a:pPr>
            <a:r>
              <a:t/>
            </a:r>
            <a:endParaRPr sz="3200">
              <a:solidFill>
                <a:schemeClr val="dk1"/>
              </a:solidFill>
            </a:endParaRPr>
          </a:p>
          <a:p>
            <a:pPr indent="0" lvl="0" marL="0" rtl="0" algn="l">
              <a:spcBef>
                <a:spcPts val="0"/>
              </a:spcBef>
              <a:spcAft>
                <a:spcPts val="0"/>
              </a:spcAft>
              <a:buNone/>
            </a:pPr>
            <a:r>
              <a:rPr lang="en-US" sz="3200" u="sng">
                <a:solidFill>
                  <a:schemeClr val="hlink"/>
                </a:solidFill>
                <a:hlinkClick r:id="rId4"/>
              </a:rPr>
              <a:t>https://www.sphoward.herts.sch.uk/Year-5/</a:t>
            </a:r>
            <a:endParaRPr sz="3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457200" y="12"/>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u="sng"/>
              <a:t>New e-mail communication</a:t>
            </a:r>
            <a:endParaRPr u="sng"/>
          </a:p>
        </p:txBody>
      </p:sp>
      <p:sp>
        <p:nvSpPr>
          <p:cNvPr id="132" name="Google Shape;132;p20"/>
          <p:cNvSpPr txBox="1"/>
          <p:nvPr>
            <p:ph idx="1" type="body"/>
          </p:nvPr>
        </p:nvSpPr>
        <p:spPr>
          <a:xfrm>
            <a:off x="457200" y="341175"/>
            <a:ext cx="8229600" cy="5559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sz="3100"/>
          </a:p>
          <a:p>
            <a:pPr indent="0" lvl="0" marL="0" rtl="0" algn="l">
              <a:spcBef>
                <a:spcPts val="360"/>
              </a:spcBef>
              <a:spcAft>
                <a:spcPts val="0"/>
              </a:spcAft>
              <a:buNone/>
            </a:pPr>
            <a:r>
              <a:rPr lang="en-US" sz="3100"/>
              <a:t>4G</a:t>
            </a:r>
            <a:r>
              <a:rPr lang="en-US" sz="3100"/>
              <a:t> and 4A    </a:t>
            </a:r>
            <a:endParaRPr sz="3100"/>
          </a:p>
          <a:p>
            <a:pPr indent="0" lvl="0" marL="0" rtl="0" algn="l">
              <a:spcBef>
                <a:spcPts val="360"/>
              </a:spcBef>
              <a:spcAft>
                <a:spcPts val="0"/>
              </a:spcAft>
              <a:buNone/>
            </a:pPr>
            <a:r>
              <a:rPr lang="en-US" sz="3100"/>
              <a:t>year4*@</a:t>
            </a:r>
            <a:r>
              <a:rPr lang="en-US" sz="3100" u="sng">
                <a:solidFill>
                  <a:schemeClr val="hlink"/>
                </a:solidFill>
                <a:hlinkClick r:id="rId3"/>
              </a:rPr>
              <a:t>sphoward.herts.sch.uk</a:t>
            </a:r>
            <a:endParaRPr sz="3100"/>
          </a:p>
          <a:p>
            <a:pPr indent="0" lvl="0" marL="0" rtl="0" algn="l">
              <a:spcBef>
                <a:spcPts val="360"/>
              </a:spcBef>
              <a:spcAft>
                <a:spcPts val="0"/>
              </a:spcAft>
              <a:buNone/>
            </a:pPr>
            <a:r>
              <a:rPr lang="en-US" sz="3100"/>
              <a:t>5AG &amp; 5HK</a:t>
            </a:r>
            <a:endParaRPr sz="3100"/>
          </a:p>
          <a:p>
            <a:pPr indent="0" lvl="0" marL="0" rtl="0" algn="l">
              <a:spcBef>
                <a:spcPts val="360"/>
              </a:spcBef>
              <a:spcAft>
                <a:spcPts val="0"/>
              </a:spcAft>
              <a:buNone/>
            </a:pPr>
            <a:r>
              <a:rPr lang="en-US" sz="3100"/>
              <a:t>year5@sphoward.herts.sch.uk</a:t>
            </a:r>
            <a:endParaRPr sz="3100"/>
          </a:p>
          <a:p>
            <a:pPr indent="0" lvl="0" marL="0" rtl="0" algn="l">
              <a:spcBef>
                <a:spcPts val="360"/>
              </a:spcBef>
              <a:spcAft>
                <a:spcPts val="0"/>
              </a:spcAft>
              <a:buNone/>
            </a:pPr>
            <a:r>
              <a:t/>
            </a:r>
            <a:endParaRPr sz="3100"/>
          </a:p>
          <a:p>
            <a:pPr indent="0" lvl="0" marL="0" rtl="0" algn="l">
              <a:spcBef>
                <a:spcPts val="360"/>
              </a:spcBef>
              <a:spcAft>
                <a:spcPts val="0"/>
              </a:spcAft>
              <a:buNone/>
            </a:pPr>
            <a:r>
              <a:rPr lang="en-US" sz="3100"/>
              <a:t>Mrs Field (special needs questions and information)</a:t>
            </a:r>
            <a:endParaRPr sz="3100"/>
          </a:p>
          <a:p>
            <a:pPr indent="0" lvl="0" marL="0" rtl="0" algn="l">
              <a:spcBef>
                <a:spcPts val="360"/>
              </a:spcBef>
              <a:spcAft>
                <a:spcPts val="0"/>
              </a:spcAft>
              <a:buNone/>
            </a:pPr>
            <a:r>
              <a:rPr lang="en-US" sz="3100"/>
              <a:t>senco@sphoward.herts.sch.uk</a:t>
            </a:r>
            <a:endParaRPr sz="3100"/>
          </a:p>
          <a:p>
            <a:pPr indent="0" lvl="0" marL="0" rtl="0" algn="l">
              <a:spcBef>
                <a:spcPts val="360"/>
              </a:spcBef>
              <a:spcAft>
                <a:spcPts val="0"/>
              </a:spcAft>
              <a:buNone/>
            </a:pPr>
            <a:r>
              <a:t/>
            </a:r>
            <a:endParaRPr sz="3100"/>
          </a:p>
          <a:p>
            <a:pPr indent="0" lvl="0" marL="0" rtl="0" algn="l">
              <a:spcBef>
                <a:spcPts val="360"/>
              </a:spcBef>
              <a:spcAft>
                <a:spcPts val="0"/>
              </a:spcAft>
              <a:buNone/>
            </a:pPr>
            <a:r>
              <a:rPr lang="en-US" sz="3100"/>
              <a:t>Mrs Waugh, Headteacher head@sphoward.herts.sch.uk</a:t>
            </a:r>
            <a:endParaRPr sz="3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468300" y="15875"/>
            <a:ext cx="8343600" cy="970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u="sng"/>
              <a:t>How to help your child’s reading</a:t>
            </a:r>
            <a:endParaRPr u="sng"/>
          </a:p>
        </p:txBody>
      </p:sp>
      <p:sp>
        <p:nvSpPr>
          <p:cNvPr id="138" name="Google Shape;138;p21"/>
          <p:cNvSpPr txBox="1"/>
          <p:nvPr>
            <p:ph idx="1" type="body"/>
          </p:nvPr>
        </p:nvSpPr>
        <p:spPr>
          <a:xfrm>
            <a:off x="468312" y="1052512"/>
            <a:ext cx="8229600" cy="4525962"/>
          </a:xfrm>
          <a:prstGeom prst="rect">
            <a:avLst/>
          </a:prstGeom>
          <a:noFill/>
          <a:ln>
            <a:noFill/>
          </a:ln>
        </p:spPr>
        <p:txBody>
          <a:bodyPr anchorCtr="0" anchor="t" bIns="45700" lIns="91425" spcFirstLastPara="1" rIns="91425" wrap="square" tIns="45700">
            <a:noAutofit/>
          </a:bodyPr>
          <a:lstStyle/>
          <a:p>
            <a:pPr indent="-431800" lvl="0" marL="342900" rtl="0" algn="l">
              <a:spcBef>
                <a:spcPts val="640"/>
              </a:spcBef>
              <a:spcAft>
                <a:spcPts val="0"/>
              </a:spcAft>
              <a:buSzPts val="3200"/>
              <a:buChar char="•"/>
            </a:pPr>
            <a:r>
              <a:rPr lang="en-US"/>
              <a:t>Reading underpins all learning and it        is an essential skill. It happens in </a:t>
            </a:r>
            <a:r>
              <a:rPr lang="en-US" u="sng"/>
              <a:t>all</a:t>
            </a:r>
            <a:r>
              <a:rPr lang="en-US"/>
              <a:t> subjects. </a:t>
            </a:r>
            <a:endParaRPr/>
          </a:p>
          <a:p>
            <a:pPr indent="-431800" lvl="0" marL="342900" rtl="0" algn="l">
              <a:spcBef>
                <a:spcPts val="640"/>
              </a:spcBef>
              <a:spcAft>
                <a:spcPts val="0"/>
              </a:spcAft>
              <a:buSzPts val="3200"/>
              <a:buChar char="•"/>
            </a:pPr>
            <a:r>
              <a:rPr lang="en-US"/>
              <a:t>We want our children to read for enjoyment but also be able to develop key skills such as reading for understanding.</a:t>
            </a:r>
            <a:endParaRPr/>
          </a:p>
          <a:p>
            <a:pPr indent="-342900" lvl="0" marL="34290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Guided Reading will take place </a:t>
            </a:r>
            <a:r>
              <a:rPr lang="en-US"/>
              <a:t>throughout the week</a:t>
            </a:r>
            <a:r>
              <a:rPr b="0" i="0" lang="en-US" sz="3200" u="none">
                <a:solidFill>
                  <a:schemeClr val="dk1"/>
                </a:solidFill>
                <a:latin typeface="Arial"/>
                <a:ea typeface="Arial"/>
                <a:cs typeface="Arial"/>
                <a:sym typeface="Arial"/>
              </a:rPr>
              <a:t> </a:t>
            </a:r>
            <a:r>
              <a:rPr lang="en-US"/>
              <a:t>as whole class sessions. </a:t>
            </a:r>
            <a:endParaRPr/>
          </a:p>
          <a:p>
            <a:pPr indent="-342900" lvl="0" marL="342900" rtl="0" algn="l">
              <a:lnSpc>
                <a:spcPct val="100000"/>
              </a:lnSpc>
              <a:spcBef>
                <a:spcPts val="0"/>
              </a:spcBef>
              <a:spcAft>
                <a:spcPts val="0"/>
              </a:spcAft>
              <a:buClr>
                <a:schemeClr val="dk1"/>
              </a:buClr>
              <a:buSzPts val="3200"/>
              <a:buFont typeface="Arial"/>
              <a:buChar char="•"/>
            </a:pPr>
            <a:r>
              <a:rPr lang="en-US"/>
              <a:t>Teachers will hear your child read regularly, in </a:t>
            </a:r>
            <a:r>
              <a:rPr lang="en-US"/>
              <a:t>different</a:t>
            </a:r>
            <a:r>
              <a:rPr lang="en-US"/>
              <a:t> contexts. </a:t>
            </a:r>
            <a:r>
              <a:rPr b="0" i="0" lang="en-US" sz="3200" u="none">
                <a:solidFill>
                  <a:schemeClr val="dk1"/>
                </a:solidFill>
                <a:latin typeface="Arial"/>
                <a:ea typeface="Arial"/>
                <a:cs typeface="Arial"/>
                <a:sym typeface="Arial"/>
              </a:rPr>
              <a:t> </a:t>
            </a:r>
            <a:endParaRPr/>
          </a:p>
          <a:p>
            <a:pPr indent="0" lvl="0" marL="342900" rtl="0" algn="l">
              <a:lnSpc>
                <a:spcPct val="100000"/>
              </a:lnSpc>
              <a:spcBef>
                <a:spcPts val="640"/>
              </a:spcBef>
              <a:spcAft>
                <a:spcPts val="0"/>
              </a:spcAft>
              <a:buNone/>
            </a:pPr>
            <a:r>
              <a:t/>
            </a:r>
            <a:endParaRPr/>
          </a:p>
        </p:txBody>
      </p:sp>
      <p:pic>
        <p:nvPicPr>
          <p:cNvPr id="139" name="Google Shape;139;p21"/>
          <p:cNvPicPr preferRelativeResize="0"/>
          <p:nvPr/>
        </p:nvPicPr>
        <p:blipFill rotWithShape="1">
          <a:blip r:embed="rId3">
            <a:alphaModFix/>
          </a:blip>
          <a:srcRect b="0" l="0" r="0" t="0"/>
          <a:stretch/>
        </p:blipFill>
        <p:spPr>
          <a:xfrm>
            <a:off x="7596187" y="4894262"/>
            <a:ext cx="1281112" cy="16938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