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6690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A21DE8-32F9-4514-8CD0-EA8005F2DF50}">
  <a:tblStyle styleId="{05A21DE8-32F9-4514-8CD0-EA8005F2DF5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e2dcf4f27_0_8:notes"/>
          <p:cNvSpPr/>
          <p:nvPr>
            <p:ph idx="2" type="sldImg"/>
          </p:nvPr>
        </p:nvSpPr>
        <p:spPr>
          <a:xfrm>
            <a:off x="900216" y="744538"/>
            <a:ext cx="4868700" cy="37227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e2dcf4f27_0_8:notes"/>
          <p:cNvSpPr txBox="1"/>
          <p:nvPr>
            <p:ph idx="1" type="body"/>
          </p:nvPr>
        </p:nvSpPr>
        <p:spPr>
          <a:xfrm>
            <a:off x="666596" y="4714875"/>
            <a:ext cx="5335800" cy="44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fe2dcf4f27_0_8:notes"/>
          <p:cNvSpPr txBox="1"/>
          <p:nvPr>
            <p:ph idx="12" type="sldNum"/>
          </p:nvPr>
        </p:nvSpPr>
        <p:spPr>
          <a:xfrm>
            <a:off x="3776859" y="9428163"/>
            <a:ext cx="2890500" cy="49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90225fa30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390225fa30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390225fa30_0_2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390225fa30_0_2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fc1c0a4973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fc1c0a4973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90225fa30_0_12: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390225fa30_0_12: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d4e7e524a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7d4e7e524a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7: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7d280b2801_0_190:notes"/>
          <p:cNvSpPr txBox="1"/>
          <p:nvPr>
            <p:ph idx="1" type="body"/>
          </p:nvPr>
        </p:nvSpPr>
        <p:spPr>
          <a:xfrm>
            <a:off x="666907" y="4715147"/>
            <a:ext cx="53352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37d280b2801_0_190:notes"/>
          <p:cNvSpPr/>
          <p:nvPr>
            <p:ph idx="2" type="sldImg"/>
          </p:nvPr>
        </p:nvSpPr>
        <p:spPr>
          <a:xfrm>
            <a:off x="1667524" y="744497"/>
            <a:ext cx="3334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e2dcf4f27_0_109:notes"/>
          <p:cNvSpPr/>
          <p:nvPr>
            <p:ph idx="2" type="sldImg"/>
          </p:nvPr>
        </p:nvSpPr>
        <p:spPr>
          <a:xfrm>
            <a:off x="900216" y="744538"/>
            <a:ext cx="4868700" cy="37227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fe2dcf4f27_0_109:notes"/>
          <p:cNvSpPr txBox="1"/>
          <p:nvPr>
            <p:ph idx="1" type="body"/>
          </p:nvPr>
        </p:nvSpPr>
        <p:spPr>
          <a:xfrm>
            <a:off x="666596" y="4714875"/>
            <a:ext cx="5335800" cy="44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fe2dcf4f27_0_109:notes"/>
          <p:cNvSpPr txBox="1"/>
          <p:nvPr>
            <p:ph idx="12" type="sldNum"/>
          </p:nvPr>
        </p:nvSpPr>
        <p:spPr>
          <a:xfrm>
            <a:off x="3776859" y="9428163"/>
            <a:ext cx="2890500" cy="49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fcfcd8085e_0_0:notes"/>
          <p:cNvSpPr/>
          <p:nvPr>
            <p:ph idx="2" type="sldImg"/>
          </p:nvPr>
        </p:nvSpPr>
        <p:spPr>
          <a:xfrm>
            <a:off x="1111804" y="744497"/>
            <a:ext cx="4446000" cy="37224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fcfcd8085e_0_0:notes"/>
          <p:cNvSpPr txBox="1"/>
          <p:nvPr>
            <p:ph idx="1" type="body"/>
          </p:nvPr>
        </p:nvSpPr>
        <p:spPr>
          <a:xfrm>
            <a:off x="666907" y="4715147"/>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fc1c0a4973_0_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fc1c0a4973_0_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7cf4c891b7_0_1: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7cf4c891b7_0_1: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69d66410b_0_1: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f69d66410b_0_1: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516fd0b163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516fd0b163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c1083a875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c1083a875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fc1c0a4973_0_14: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fc1c0a4973_0_14: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cd7edc3ad_1_51:notes"/>
          <p:cNvSpPr/>
          <p:nvPr>
            <p:ph idx="2" type="sldImg"/>
          </p:nvPr>
        </p:nvSpPr>
        <p:spPr>
          <a:xfrm>
            <a:off x="1111804" y="744497"/>
            <a:ext cx="4446000" cy="37224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fcd7edc3ad_1_51:notes"/>
          <p:cNvSpPr txBox="1"/>
          <p:nvPr>
            <p:ph idx="1" type="body"/>
          </p:nvPr>
        </p:nvSpPr>
        <p:spPr>
          <a:xfrm>
            <a:off x="666907" y="4715147"/>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0" name="Google Shape;70;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1" name="Google Shape;71;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7" name="Google Shape;77;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14"/>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628650" y="365129"/>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5"/>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6"/>
          <p:cNvSpPr txBox="1"/>
          <p:nvPr>
            <p:ph type="title"/>
          </p:nvPr>
        </p:nvSpPr>
        <p:spPr>
          <a:xfrm>
            <a:off x="623888" y="1709742"/>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6"/>
          <p:cNvSpPr txBox="1"/>
          <p:nvPr>
            <p:ph idx="1" type="body"/>
          </p:nvPr>
        </p:nvSpPr>
        <p:spPr>
          <a:xfrm>
            <a:off x="623888" y="4589467"/>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16"/>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7"/>
          <p:cNvSpPr txBox="1"/>
          <p:nvPr>
            <p:ph type="title"/>
          </p:nvPr>
        </p:nvSpPr>
        <p:spPr>
          <a:xfrm>
            <a:off x="628650" y="365129"/>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8"/>
          <p:cNvSpPr txBox="1"/>
          <p:nvPr>
            <p:ph type="title"/>
          </p:nvPr>
        </p:nvSpPr>
        <p:spPr>
          <a:xfrm>
            <a:off x="629841" y="365129"/>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8"/>
          <p:cNvSpPr txBox="1"/>
          <p:nvPr>
            <p:ph idx="1" type="body"/>
          </p:nvPr>
        </p:nvSpPr>
        <p:spPr>
          <a:xfrm>
            <a:off x="629842" y="1681163"/>
            <a:ext cx="38685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18"/>
          <p:cNvSpPr txBox="1"/>
          <p:nvPr>
            <p:ph idx="2" type="body"/>
          </p:nvPr>
        </p:nvSpPr>
        <p:spPr>
          <a:xfrm>
            <a:off x="629842" y="2505075"/>
            <a:ext cx="38685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3" type="body"/>
          </p:nvPr>
        </p:nvSpPr>
        <p:spPr>
          <a:xfrm>
            <a:off x="4629152"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8"/>
          <p:cNvSpPr txBox="1"/>
          <p:nvPr>
            <p:ph idx="4" type="body"/>
          </p:nvPr>
        </p:nvSpPr>
        <p:spPr>
          <a:xfrm>
            <a:off x="4629152"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8"/>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8"/>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8"/>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9"/>
          <p:cNvSpPr txBox="1"/>
          <p:nvPr>
            <p:ph type="title"/>
          </p:nvPr>
        </p:nvSpPr>
        <p:spPr>
          <a:xfrm>
            <a:off x="628650" y="365129"/>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9"/>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9"/>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9"/>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0"/>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0"/>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0"/>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629841" y="457200"/>
            <a:ext cx="29490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1"/>
          <p:cNvSpPr txBox="1"/>
          <p:nvPr>
            <p:ph idx="1" type="body"/>
          </p:nvPr>
        </p:nvSpPr>
        <p:spPr>
          <a:xfrm>
            <a:off x="3887391" y="987429"/>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629841" y="2057400"/>
            <a:ext cx="29490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1"/>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1"/>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629841" y="457200"/>
            <a:ext cx="29490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2"/>
          <p:cNvSpPr/>
          <p:nvPr>
            <p:ph idx="2" type="pic"/>
          </p:nvPr>
        </p:nvSpPr>
        <p:spPr>
          <a:xfrm>
            <a:off x="3887391" y="987429"/>
            <a:ext cx="4629300" cy="4873500"/>
          </a:xfrm>
          <a:prstGeom prst="rect">
            <a:avLst/>
          </a:prstGeom>
          <a:noFill/>
          <a:ln>
            <a:noFill/>
          </a:ln>
        </p:spPr>
      </p:sp>
      <p:sp>
        <p:nvSpPr>
          <p:cNvPr id="139" name="Google Shape;139;p22"/>
          <p:cNvSpPr txBox="1"/>
          <p:nvPr>
            <p:ph idx="1" type="body"/>
          </p:nvPr>
        </p:nvSpPr>
        <p:spPr>
          <a:xfrm>
            <a:off x="629841" y="2057400"/>
            <a:ext cx="29490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2"/>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2"/>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628650" y="365129"/>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3"/>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3"/>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3"/>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4623602" y="2285275"/>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4"/>
          <p:cNvSpPr txBox="1"/>
          <p:nvPr>
            <p:ph idx="1" type="body"/>
          </p:nvPr>
        </p:nvSpPr>
        <p:spPr>
          <a:xfrm rot="5400000">
            <a:off x="623026" y="370675"/>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4"/>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4"/>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6"/>
          <p:cNvSpPr/>
          <p:nvPr>
            <p:ph idx="2" type="pic"/>
          </p:nvPr>
        </p:nvSpPr>
        <p:spPr>
          <a:xfrm>
            <a:off x="1792288" y="612775"/>
            <a:ext cx="5486400" cy="4114800"/>
          </a:xfrm>
          <a:prstGeom prst="rect">
            <a:avLst/>
          </a:prstGeom>
          <a:noFill/>
          <a:ln>
            <a:noFill/>
          </a:ln>
        </p:spPr>
      </p:sp>
      <p:sp>
        <p:nvSpPr>
          <p:cNvPr id="38" name="Google Shape;38;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5" name="Google Shape;45;p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3" name="Google Shape;63;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4" name="Google Shape;64;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28650" y="365129"/>
            <a:ext cx="78867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628650" y="6356354"/>
            <a:ext cx="20574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028950" y="6356354"/>
            <a:ext cx="30861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457950" y="6356354"/>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sphoward.herts.sch.uk/"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sphoward.herts.sch.uk/Year-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 name="Google Shape;161;p25"/>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2" name="Google Shape;162;p25"/>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Arial"/>
              <a:buNone/>
            </a:pPr>
            <a:fld id="{00000000-1234-1234-1234-123412341234}" type="slidenum">
              <a:rPr lang="en-US"/>
              <a:t>‹#›</a:t>
            </a:fld>
            <a:endParaRPr/>
          </a:p>
        </p:txBody>
      </p:sp>
      <p:pic>
        <p:nvPicPr>
          <p:cNvPr id="163" name="Google Shape;163;p25"/>
          <p:cNvPicPr preferRelativeResize="0"/>
          <p:nvPr/>
        </p:nvPicPr>
        <p:blipFill>
          <a:blip r:embed="rId3">
            <a:alphaModFix/>
          </a:blip>
          <a:stretch>
            <a:fillRect/>
          </a:stretch>
        </p:blipFill>
        <p:spPr>
          <a:xfrm>
            <a:off x="677325" y="331100"/>
            <a:ext cx="7747000" cy="627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sng">
                <a:solidFill>
                  <a:schemeClr val="dk2"/>
                </a:solidFill>
                <a:latin typeface="Arial"/>
                <a:ea typeface="Arial"/>
                <a:cs typeface="Arial"/>
                <a:sym typeface="Arial"/>
              </a:rPr>
              <a:t>Reading </a:t>
            </a:r>
            <a:r>
              <a:rPr lang="en-US" sz="4300" u="sng"/>
              <a:t>A</a:t>
            </a:r>
            <a:r>
              <a:rPr b="0" i="0" lang="en-US" sz="4300" u="sng">
                <a:solidFill>
                  <a:schemeClr val="dk2"/>
                </a:solidFill>
                <a:latin typeface="Arial"/>
                <a:ea typeface="Arial"/>
                <a:cs typeface="Arial"/>
                <a:sym typeface="Arial"/>
              </a:rPr>
              <a:t>t </a:t>
            </a:r>
            <a:r>
              <a:rPr lang="en-US" sz="4300" u="sng"/>
              <a:t>H</a:t>
            </a:r>
            <a:r>
              <a:rPr b="0" i="0" lang="en-US" sz="4300" u="sng">
                <a:solidFill>
                  <a:schemeClr val="dk2"/>
                </a:solidFill>
                <a:latin typeface="Arial"/>
                <a:ea typeface="Arial"/>
                <a:cs typeface="Arial"/>
                <a:sym typeface="Arial"/>
              </a:rPr>
              <a:t>ome</a:t>
            </a:r>
            <a:endParaRPr sz="4300" u="sng"/>
          </a:p>
        </p:txBody>
      </p:sp>
      <p:sp>
        <p:nvSpPr>
          <p:cNvPr id="223" name="Google Shape;223;p34"/>
          <p:cNvSpPr txBox="1"/>
          <p:nvPr>
            <p:ph idx="1" type="body"/>
          </p:nvPr>
        </p:nvSpPr>
        <p:spPr>
          <a:xfrm>
            <a:off x="468312" y="962512"/>
            <a:ext cx="8229600" cy="4526100"/>
          </a:xfrm>
          <a:prstGeom prst="rect">
            <a:avLst/>
          </a:prstGeom>
          <a:noFill/>
          <a:ln>
            <a:noFill/>
          </a:ln>
        </p:spPr>
        <p:txBody>
          <a:bodyPr anchorCtr="0" anchor="t" bIns="45700" lIns="91425" spcFirstLastPara="1" rIns="91425" wrap="square" tIns="45700">
            <a:noAutofit/>
          </a:bodyPr>
          <a:lstStyle/>
          <a:p>
            <a:pPr indent="0" lvl="0" marL="342900" rtl="0" algn="just">
              <a:spcBef>
                <a:spcPts val="0"/>
              </a:spcBef>
              <a:spcAft>
                <a:spcPts val="0"/>
              </a:spcAft>
              <a:buNone/>
            </a:pPr>
            <a:r>
              <a:t/>
            </a:r>
            <a:endParaRPr sz="2800"/>
          </a:p>
          <a:p>
            <a:pPr indent="-393700" lvl="0" marL="342900" rtl="0" algn="just">
              <a:spcBef>
                <a:spcPts val="0"/>
              </a:spcBef>
              <a:spcAft>
                <a:spcPts val="0"/>
              </a:spcAft>
              <a:buSzPts val="2600"/>
              <a:buChar char="•"/>
            </a:pPr>
            <a:r>
              <a:rPr lang="en-US" sz="2600"/>
              <a:t>Encourage your child to read for 15 minutes </a:t>
            </a:r>
            <a:r>
              <a:rPr b="1" lang="en-US" sz="2600" u="sng"/>
              <a:t>at least 4 times a week</a:t>
            </a:r>
            <a:r>
              <a:rPr lang="en-US" sz="2600"/>
              <a:t> at home. It is THE most important thing that supports your child’s education. It will help them to be a successful learner at secondary school. We expect this to be noted in the reading </a:t>
            </a:r>
            <a:r>
              <a:rPr lang="en-US" sz="2600"/>
              <a:t>records with a signature from an adult</a:t>
            </a:r>
            <a:r>
              <a:rPr lang="en-US" sz="2600"/>
              <a:t>. </a:t>
            </a:r>
            <a:endParaRPr sz="2600"/>
          </a:p>
          <a:p>
            <a:pPr indent="-393700" lvl="0" marL="342900" rtl="0" algn="just">
              <a:spcBef>
                <a:spcPts val="0"/>
              </a:spcBef>
              <a:spcAft>
                <a:spcPts val="0"/>
              </a:spcAft>
              <a:buSzPts val="2600"/>
              <a:buChar char="•"/>
            </a:pPr>
            <a:r>
              <a:rPr lang="en-US" sz="2600"/>
              <a:t>Find a suitable time that fits in with their routine.</a:t>
            </a:r>
            <a:endParaRPr sz="2600"/>
          </a:p>
          <a:p>
            <a:pPr indent="-393700" lvl="0" marL="342900" rtl="0" algn="just">
              <a:spcBef>
                <a:spcPts val="0"/>
              </a:spcBef>
              <a:spcAft>
                <a:spcPts val="0"/>
              </a:spcAft>
              <a:buSzPts val="2600"/>
              <a:buChar char="•"/>
            </a:pPr>
            <a:r>
              <a:rPr lang="en-US" sz="2600"/>
              <a:t>Show an interest in what your child is reading by asking questions and expect them to read with fluency.</a:t>
            </a:r>
            <a:endParaRPr sz="2600"/>
          </a:p>
          <a:p>
            <a:pPr indent="-393700" lvl="0" marL="342900" rtl="0" algn="just">
              <a:spcBef>
                <a:spcPts val="0"/>
              </a:spcBef>
              <a:spcAft>
                <a:spcPts val="0"/>
              </a:spcAft>
              <a:buSzPts val="2600"/>
              <a:buChar char="•"/>
            </a:pPr>
            <a:r>
              <a:rPr lang="en-US" sz="2600"/>
              <a:t>Encourage reading for pleasure. </a:t>
            </a:r>
            <a:endParaRPr sz="2600"/>
          </a:p>
          <a:p>
            <a:pPr indent="0" lvl="0" marL="0" rtl="0" algn="just">
              <a:spcBef>
                <a:spcPts val="0"/>
              </a:spcBef>
              <a:spcAft>
                <a:spcPts val="0"/>
              </a:spcAft>
              <a:buNone/>
            </a:pPr>
            <a:r>
              <a:t/>
            </a:r>
            <a:endParaRPr sz="2600"/>
          </a:p>
          <a:p>
            <a:pPr indent="0" lvl="0" marL="342900" rtl="0" algn="just">
              <a:spcBef>
                <a:spcPts val="0"/>
              </a:spcBef>
              <a:spcAft>
                <a:spcPts val="0"/>
              </a:spcAft>
              <a:buNone/>
            </a:pPr>
            <a:r>
              <a:rPr lang="en-US" sz="2800"/>
              <a:t> </a:t>
            </a:r>
            <a:endParaRPr sz="2800"/>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224" name="Google Shape;224;p34"/>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sz="4300" u="sng"/>
              <a:t>Spelling</a:t>
            </a:r>
            <a:endParaRPr sz="4300" u="sng"/>
          </a:p>
        </p:txBody>
      </p:sp>
      <p:sp>
        <p:nvSpPr>
          <p:cNvPr id="230" name="Google Shape;230;p35"/>
          <p:cNvSpPr txBox="1"/>
          <p:nvPr>
            <p:ph idx="1" type="body"/>
          </p:nvPr>
        </p:nvSpPr>
        <p:spPr>
          <a:xfrm>
            <a:off x="468300" y="962498"/>
            <a:ext cx="8229600" cy="5281200"/>
          </a:xfrm>
          <a:prstGeom prst="rect">
            <a:avLst/>
          </a:prstGeom>
          <a:noFill/>
          <a:ln>
            <a:noFill/>
          </a:ln>
        </p:spPr>
        <p:txBody>
          <a:bodyPr anchorCtr="0" anchor="t" bIns="45700" lIns="91425" spcFirstLastPara="1" rIns="91425" wrap="square" tIns="45700">
            <a:noAutofit/>
          </a:bodyPr>
          <a:lstStyle/>
          <a:p>
            <a:pPr indent="0" lvl="0" marL="457200" rtl="0" algn="just">
              <a:spcBef>
                <a:spcPts val="0"/>
              </a:spcBef>
              <a:spcAft>
                <a:spcPts val="0"/>
              </a:spcAft>
              <a:buNone/>
            </a:pPr>
            <a:r>
              <a:t/>
            </a:r>
            <a:endParaRPr sz="2800"/>
          </a:p>
          <a:p>
            <a:pPr indent="-406400" lvl="0" marL="457200" rtl="0" algn="l">
              <a:spcBef>
                <a:spcPts val="640"/>
              </a:spcBef>
              <a:spcAft>
                <a:spcPts val="0"/>
              </a:spcAft>
              <a:buSzPts val="2800"/>
              <a:buChar char="•"/>
            </a:pPr>
            <a:r>
              <a:rPr lang="en-US" sz="2800"/>
              <a:t>On the </a:t>
            </a:r>
            <a:r>
              <a:rPr lang="en-US" sz="2800"/>
              <a:t>website and in the pack provided, you</a:t>
            </a:r>
            <a:r>
              <a:rPr lang="en-US" sz="2800"/>
              <a:t> will find the statutory spelling lists for Years </a:t>
            </a:r>
            <a:r>
              <a:rPr lang="en-US" sz="2800"/>
              <a:t>3/4</a:t>
            </a:r>
            <a:r>
              <a:rPr lang="en-US" sz="2800"/>
              <a:t> and Years </a:t>
            </a:r>
            <a:r>
              <a:rPr lang="en-US" sz="2800"/>
              <a:t>5/6.</a:t>
            </a:r>
            <a:endParaRPr sz="2800"/>
          </a:p>
          <a:p>
            <a:pPr indent="-406400" lvl="0" marL="457200" rtl="0" algn="l">
              <a:spcBef>
                <a:spcPts val="0"/>
              </a:spcBef>
              <a:spcAft>
                <a:spcPts val="0"/>
              </a:spcAft>
              <a:buSzPts val="2800"/>
              <a:buChar char="•"/>
            </a:pPr>
            <a:r>
              <a:rPr lang="en-US" sz="2800"/>
              <a:t>These can be used at home to support your child with their spelling.</a:t>
            </a:r>
            <a:endParaRPr sz="2800"/>
          </a:p>
          <a:p>
            <a:pPr indent="-406400" lvl="0" marL="457200" rtl="0" algn="l">
              <a:spcBef>
                <a:spcPts val="0"/>
              </a:spcBef>
              <a:spcAft>
                <a:spcPts val="0"/>
              </a:spcAft>
              <a:buSzPts val="2800"/>
              <a:buChar char="•"/>
            </a:pPr>
            <a:r>
              <a:rPr lang="en-US" sz="2800"/>
              <a:t>Your child will also have access to their </a:t>
            </a:r>
            <a:endParaRPr sz="2800"/>
          </a:p>
          <a:p>
            <a:pPr indent="0" lvl="0" marL="457200" rtl="0" algn="l">
              <a:spcBef>
                <a:spcPts val="640"/>
              </a:spcBef>
              <a:spcAft>
                <a:spcPts val="0"/>
              </a:spcAft>
              <a:buNone/>
            </a:pPr>
            <a:r>
              <a:rPr lang="en-US" sz="2800"/>
              <a:t>Spelling Shed which they can access at home.</a:t>
            </a:r>
            <a:endParaRPr sz="2800"/>
          </a:p>
          <a:p>
            <a:pPr indent="-406400" lvl="0" marL="457200" rtl="0" algn="l">
              <a:spcBef>
                <a:spcPts val="640"/>
              </a:spcBef>
              <a:spcAft>
                <a:spcPts val="0"/>
              </a:spcAft>
              <a:buSzPts val="2800"/>
              <a:buChar char="•"/>
            </a:pPr>
            <a:r>
              <a:rPr lang="en-US" sz="2800"/>
              <a:t>Your child will have a weekly spelling lessons  accompanied by spelling homework practising the sa.</a:t>
            </a:r>
            <a:endParaRPr sz="2800"/>
          </a:p>
        </p:txBody>
      </p:sp>
      <p:pic>
        <p:nvPicPr>
          <p:cNvPr id="231" name="Google Shape;231;p35"/>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457200" y="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English </a:t>
            </a:r>
            <a:endParaRPr/>
          </a:p>
        </p:txBody>
      </p:sp>
      <p:pic>
        <p:nvPicPr>
          <p:cNvPr id="237" name="Google Shape;237;p36"/>
          <p:cNvPicPr preferRelativeResize="0"/>
          <p:nvPr/>
        </p:nvPicPr>
        <p:blipFill>
          <a:blip r:embed="rId3">
            <a:alphaModFix/>
          </a:blip>
          <a:stretch>
            <a:fillRect/>
          </a:stretch>
        </p:blipFill>
        <p:spPr>
          <a:xfrm>
            <a:off x="1715038" y="1212350"/>
            <a:ext cx="5713936" cy="5798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sz="4300" u="sng"/>
              <a:t>Maths</a:t>
            </a:r>
            <a:endParaRPr sz="4300" u="sng"/>
          </a:p>
        </p:txBody>
      </p:sp>
      <p:sp>
        <p:nvSpPr>
          <p:cNvPr id="243" name="Google Shape;243;p37"/>
          <p:cNvSpPr txBox="1"/>
          <p:nvPr>
            <p:ph idx="1" type="body"/>
          </p:nvPr>
        </p:nvSpPr>
        <p:spPr>
          <a:xfrm>
            <a:off x="468300" y="962498"/>
            <a:ext cx="8229600" cy="5466900"/>
          </a:xfrm>
          <a:prstGeom prst="rect">
            <a:avLst/>
          </a:prstGeom>
          <a:noFill/>
          <a:ln>
            <a:noFill/>
          </a:ln>
        </p:spPr>
        <p:txBody>
          <a:bodyPr anchorCtr="0" anchor="t" bIns="45700" lIns="91425" spcFirstLastPara="1" rIns="91425" wrap="square" tIns="45700">
            <a:noAutofit/>
          </a:bodyPr>
          <a:lstStyle/>
          <a:p>
            <a:pPr indent="0" lvl="0" marL="342900" rtl="0" algn="just">
              <a:spcBef>
                <a:spcPts val="0"/>
              </a:spcBef>
              <a:spcAft>
                <a:spcPts val="0"/>
              </a:spcAft>
              <a:buNone/>
            </a:pPr>
            <a:r>
              <a:t/>
            </a:r>
            <a:endParaRPr sz="2800"/>
          </a:p>
          <a:p>
            <a:pPr indent="-406400" lvl="0" marL="342900" rtl="0" algn="just">
              <a:spcBef>
                <a:spcPts val="0"/>
              </a:spcBef>
              <a:spcAft>
                <a:spcPts val="0"/>
              </a:spcAft>
              <a:buSzPts val="2800"/>
              <a:buChar char="•"/>
            </a:pPr>
            <a:r>
              <a:rPr lang="en-US" sz="2800"/>
              <a:t>Secure knowledge of times tables is essential in Year 6. It helps in every aspect of Maths.</a:t>
            </a:r>
            <a:endParaRPr sz="2800"/>
          </a:p>
          <a:p>
            <a:pPr indent="0" lvl="0" marL="0" rtl="0" algn="just">
              <a:spcBef>
                <a:spcPts val="0"/>
              </a:spcBef>
              <a:spcAft>
                <a:spcPts val="0"/>
              </a:spcAft>
              <a:buNone/>
            </a:pPr>
            <a:r>
              <a:t/>
            </a:r>
            <a:endParaRPr sz="2800"/>
          </a:p>
          <a:p>
            <a:pPr indent="-406400" lvl="0" marL="457200" rtl="0" algn="just">
              <a:spcBef>
                <a:spcPts val="0"/>
              </a:spcBef>
              <a:spcAft>
                <a:spcPts val="0"/>
              </a:spcAft>
              <a:buSzPts val="2800"/>
              <a:buChar char="•"/>
            </a:pPr>
            <a:r>
              <a:rPr lang="en-US" sz="2800"/>
              <a:t>Your child also needs to be confident with written methods for the four operations - addition, subtraction, multiplication and division. </a:t>
            </a:r>
            <a:endParaRPr sz="2800"/>
          </a:p>
          <a:p>
            <a:pPr indent="0" lvl="0" marL="0" rtl="0" algn="just">
              <a:spcBef>
                <a:spcPts val="0"/>
              </a:spcBef>
              <a:spcAft>
                <a:spcPts val="0"/>
              </a:spcAft>
              <a:buNone/>
            </a:pPr>
            <a:r>
              <a:t/>
            </a:r>
            <a:endParaRPr sz="2800"/>
          </a:p>
          <a:p>
            <a:pPr indent="-406400" lvl="0" marL="457200" rtl="0" algn="l">
              <a:spcBef>
                <a:spcPts val="640"/>
              </a:spcBef>
              <a:spcAft>
                <a:spcPts val="0"/>
              </a:spcAft>
              <a:buSzPts val="2800"/>
              <a:buChar char="•"/>
            </a:pPr>
            <a:r>
              <a:rPr lang="en-US" sz="2800"/>
              <a:t>Your child will also have access to MyMaths and work will occasionally be set on here.</a:t>
            </a:r>
            <a:endParaRPr sz="2800"/>
          </a:p>
          <a:p>
            <a:pPr indent="0" lvl="0" marL="0" rtl="0" algn="just">
              <a:spcBef>
                <a:spcPts val="0"/>
              </a:spcBef>
              <a:spcAft>
                <a:spcPts val="0"/>
              </a:spcAft>
              <a:buNone/>
            </a:pPr>
            <a:r>
              <a:t/>
            </a:r>
            <a:endParaRPr sz="2800"/>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244" name="Google Shape;244;p37"/>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8"/>
          <p:cNvSpPr txBox="1"/>
          <p:nvPr>
            <p:ph type="title"/>
          </p:nvPr>
        </p:nvSpPr>
        <p:spPr>
          <a:xfrm>
            <a:off x="623887" y="-1000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Homework</a:t>
            </a:r>
            <a:endParaRPr u="sng"/>
          </a:p>
        </p:txBody>
      </p:sp>
      <p:sp>
        <p:nvSpPr>
          <p:cNvPr id="250" name="Google Shape;250;p38"/>
          <p:cNvSpPr txBox="1"/>
          <p:nvPr>
            <p:ph idx="1" type="body"/>
          </p:nvPr>
        </p:nvSpPr>
        <p:spPr>
          <a:xfrm>
            <a:off x="352600" y="1043000"/>
            <a:ext cx="8500800" cy="464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800"/>
              <a:t>As children are preparing for Secondary school, their homework will look slightly different. They will no longer complete half termly homework grids. Homework will be given on a Friday, to be returned the following Friday.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u="sng"/>
              <a:t>Google Classroom</a:t>
            </a:r>
            <a:endParaRPr sz="2800" u="sng"/>
          </a:p>
          <a:p>
            <a:pPr indent="0" lvl="0" marL="0" rtl="0" algn="l">
              <a:spcBef>
                <a:spcPts val="600"/>
              </a:spcBef>
              <a:spcAft>
                <a:spcPts val="0"/>
              </a:spcAft>
              <a:buClr>
                <a:schemeClr val="dk1"/>
              </a:buClr>
              <a:buSzPts val="1100"/>
              <a:buFont typeface="Arial"/>
              <a:buNone/>
            </a:pPr>
            <a:r>
              <a:rPr lang="en-US" sz="2800"/>
              <a:t>Occasionally, additional tasks will be set on Google Classroom.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u="sng">
                <a:solidFill>
                  <a:schemeClr val="hlink"/>
                </a:solidFill>
                <a:hlinkClick r:id="rId3"/>
              </a:rPr>
              <a:t>https://www.sphoward.herts.sch.uk/</a:t>
            </a:r>
            <a:r>
              <a:rPr lang="en-US" sz="2800"/>
              <a:t> </a:t>
            </a:r>
            <a:endParaRPr sz="2800"/>
          </a:p>
          <a:p>
            <a:pPr indent="0" lvl="0" marL="0" rtl="0" algn="l">
              <a:spcBef>
                <a:spcPts val="600"/>
              </a:spcBef>
              <a:spcAft>
                <a:spcPts val="600"/>
              </a:spcAft>
              <a:buClr>
                <a:schemeClr val="dk1"/>
              </a:buClr>
              <a:buSzPts val="1100"/>
              <a:buFont typeface="Arial"/>
              <a:buNone/>
            </a:pPr>
            <a:r>
              <a:t/>
            </a:r>
            <a:endParaRPr sz="2800"/>
          </a:p>
        </p:txBody>
      </p:sp>
      <p:pic>
        <p:nvPicPr>
          <p:cNvPr id="251" name="Google Shape;251;p38"/>
          <p:cNvPicPr preferRelativeResize="0"/>
          <p:nvPr/>
        </p:nvPicPr>
        <p:blipFill rotWithShape="1">
          <a:blip r:embed="rId4">
            <a:alphaModFix/>
          </a:blip>
          <a:srcRect b="0" l="0" r="0" t="0"/>
          <a:stretch/>
        </p:blipFill>
        <p:spPr>
          <a:xfrm>
            <a:off x="7911675" y="5286378"/>
            <a:ext cx="965625" cy="127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Homework contd.</a:t>
            </a:r>
            <a:endParaRPr/>
          </a:p>
        </p:txBody>
      </p:sp>
      <p:sp>
        <p:nvSpPr>
          <p:cNvPr id="257" name="Google Shape;257;p39"/>
          <p:cNvSpPr txBox="1"/>
          <p:nvPr>
            <p:ph idx="1" type="body"/>
          </p:nvPr>
        </p:nvSpPr>
        <p:spPr>
          <a:xfrm>
            <a:off x="457200" y="1165950"/>
            <a:ext cx="8229600" cy="45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800" u="sng"/>
              <a:t>Maths/SPaG</a:t>
            </a:r>
            <a:endParaRPr sz="2800" u="sng"/>
          </a:p>
          <a:p>
            <a:pPr indent="0" lvl="0" marL="0" rtl="0" algn="l">
              <a:spcBef>
                <a:spcPts val="600"/>
              </a:spcBef>
              <a:spcAft>
                <a:spcPts val="0"/>
              </a:spcAft>
              <a:buNone/>
            </a:pPr>
            <a:r>
              <a:rPr lang="en-US" sz="2800"/>
              <a:t>Each week, children will be given paper maths homework and grammar homework. These will be based on their learning in class. They have a homework book to complete their work and this will be marked in school.</a:t>
            </a:r>
            <a:endParaRPr sz="2800"/>
          </a:p>
          <a:p>
            <a:pPr indent="0" lvl="0" marL="0" rtl="0" algn="l">
              <a:spcBef>
                <a:spcPts val="600"/>
              </a:spcBef>
              <a:spcAft>
                <a:spcPts val="0"/>
              </a:spcAft>
              <a:buClr>
                <a:schemeClr val="dk1"/>
              </a:buClr>
              <a:buSzPts val="1100"/>
              <a:buFont typeface="Arial"/>
              <a:buNone/>
            </a:pPr>
            <a:r>
              <a:rPr lang="en-US" sz="2800"/>
              <a:t>As children progress through Year 6, they may be given additional activities and this will include SATs revision.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a:t>Pack and CGP books</a:t>
            </a:r>
            <a:endParaRPr sz="2800"/>
          </a:p>
          <a:p>
            <a:pPr indent="0" lvl="0" marL="0" rtl="0" algn="l">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457200" y="34986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Attendance</a:t>
            </a:r>
            <a:endParaRPr/>
          </a:p>
        </p:txBody>
      </p:sp>
      <p:sp>
        <p:nvSpPr>
          <p:cNvPr id="263" name="Google Shape;263;p4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640"/>
              </a:spcBef>
              <a:spcAft>
                <a:spcPts val="0"/>
              </a:spcAft>
              <a:buClr>
                <a:schemeClr val="dk1"/>
              </a:buClr>
              <a:buSzPts val="3200"/>
              <a:buFont typeface="Arial"/>
              <a:buChar char="•"/>
            </a:pPr>
            <a:r>
              <a:rPr lang="en-US"/>
              <a:t>Your child’s progress is greatly helped by good attendance. School starts at 8:40am and finishes at 3:15pm.</a:t>
            </a:r>
            <a:endParaRPr/>
          </a:p>
          <a:p>
            <a:pPr indent="0" lvl="0" marL="0" rtl="0" algn="l">
              <a:lnSpc>
                <a:spcPct val="90000"/>
              </a:lnSpc>
              <a:spcBef>
                <a:spcPts val="640"/>
              </a:spcBef>
              <a:spcAft>
                <a:spcPts val="0"/>
              </a:spcAft>
              <a:buNone/>
            </a:pPr>
            <a:r>
              <a:t/>
            </a:r>
            <a:endParaRPr/>
          </a:p>
          <a:p>
            <a:pPr indent="-431800" lvl="0" marL="457200" rtl="0" algn="l">
              <a:lnSpc>
                <a:spcPct val="90000"/>
              </a:lnSpc>
              <a:spcBef>
                <a:spcPts val="640"/>
              </a:spcBef>
              <a:spcAft>
                <a:spcPts val="0"/>
              </a:spcAft>
              <a:buSzPts val="3200"/>
              <a:buChar char="•"/>
            </a:pPr>
            <a:r>
              <a:rPr lang="en-US"/>
              <a:t>Early</a:t>
            </a:r>
            <a:r>
              <a:rPr lang="en-US"/>
              <a:t> </a:t>
            </a:r>
            <a:r>
              <a:rPr lang="en-US"/>
              <a:t>morning</a:t>
            </a:r>
            <a:r>
              <a:rPr lang="en-US"/>
              <a:t> work is an important part of the school day (</a:t>
            </a:r>
            <a:r>
              <a:rPr lang="en-US"/>
              <a:t>including interventions)</a:t>
            </a:r>
            <a:r>
              <a:rPr lang="en-US"/>
              <a:t>.</a:t>
            </a:r>
            <a:endParaRPr/>
          </a:p>
          <a:p>
            <a:pPr indent="0" lvl="0" marL="0" rtl="0" algn="l">
              <a:lnSpc>
                <a:spcPct val="90000"/>
              </a:lnSpc>
              <a:spcBef>
                <a:spcPts val="640"/>
              </a:spcBef>
              <a:spcAft>
                <a:spcPts val="0"/>
              </a:spcAft>
              <a:buNone/>
            </a:pPr>
            <a:r>
              <a:t/>
            </a:r>
            <a:endParaRPr/>
          </a:p>
          <a:p>
            <a:pPr indent="-342900" lvl="0" marL="342900" rtl="0" algn="l">
              <a:lnSpc>
                <a:spcPct val="90000"/>
              </a:lnSpc>
              <a:spcBef>
                <a:spcPts val="640"/>
              </a:spcBef>
              <a:spcAft>
                <a:spcPts val="0"/>
              </a:spcAft>
              <a:buClr>
                <a:schemeClr val="dk1"/>
              </a:buClr>
              <a:buSzPts val="3200"/>
              <a:buFont typeface="Arial"/>
              <a:buChar char="•"/>
            </a:pPr>
            <a:r>
              <a:rPr lang="en-US"/>
              <a:t>Registers are </a:t>
            </a:r>
            <a:r>
              <a:rPr lang="en-US"/>
              <a:t>taken</a:t>
            </a:r>
            <a:r>
              <a:rPr lang="en-US"/>
              <a:t> by 8:50am. Your child will be marked as late after this. </a:t>
            </a:r>
            <a:endParaRPr/>
          </a:p>
        </p:txBody>
      </p:sp>
      <p:pic>
        <p:nvPicPr>
          <p:cNvPr id="264" name="Google Shape;264;p40"/>
          <p:cNvPicPr preferRelativeResize="0"/>
          <p:nvPr/>
        </p:nvPicPr>
        <p:blipFill rotWithShape="1">
          <a:blip r:embed="rId3">
            <a:alphaModFix/>
          </a:blip>
          <a:srcRect b="0" l="0" r="0" t="0"/>
          <a:stretch/>
        </p:blipFill>
        <p:spPr>
          <a:xfrm>
            <a:off x="7999145" y="5580454"/>
            <a:ext cx="863680" cy="114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solidFill>
      </p:bgPr>
    </p:bg>
    <p:spTree>
      <p:nvGrpSpPr>
        <p:cNvPr id="268" name="Shape 268"/>
        <p:cNvGrpSpPr/>
        <p:nvPr/>
      </p:nvGrpSpPr>
      <p:grpSpPr>
        <a:xfrm>
          <a:off x="0" y="0"/>
          <a:ext cx="0" cy="0"/>
          <a:chOff x="0" y="0"/>
          <a:chExt cx="0" cy="0"/>
        </a:xfrm>
      </p:grpSpPr>
      <p:sp>
        <p:nvSpPr>
          <p:cNvPr id="269" name="Google Shape;269;p41"/>
          <p:cNvSpPr/>
          <p:nvPr/>
        </p:nvSpPr>
        <p:spPr>
          <a:xfrm>
            <a:off x="1" y="0"/>
            <a:ext cx="2509800" cy="3429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41"/>
          <p:cNvSpPr/>
          <p:nvPr/>
        </p:nvSpPr>
        <p:spPr>
          <a:xfrm>
            <a:off x="2509937" y="0"/>
            <a:ext cx="6634200" cy="3429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41"/>
          <p:cNvSpPr/>
          <p:nvPr/>
        </p:nvSpPr>
        <p:spPr>
          <a:xfrm>
            <a:off x="4572000" y="3429000"/>
            <a:ext cx="4572000" cy="3429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41"/>
          <p:cNvSpPr/>
          <p:nvPr/>
        </p:nvSpPr>
        <p:spPr>
          <a:xfrm>
            <a:off x="0" y="3429000"/>
            <a:ext cx="4572000" cy="3429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41"/>
          <p:cNvSpPr txBox="1"/>
          <p:nvPr/>
        </p:nvSpPr>
        <p:spPr>
          <a:xfrm>
            <a:off x="0" y="0"/>
            <a:ext cx="2755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Fluent in Five</a:t>
            </a:r>
            <a:endParaRPr b="0" i="0" sz="1400" u="none" cap="none" strike="noStrike">
              <a:solidFill>
                <a:srgbClr val="000000"/>
              </a:solidFill>
              <a:latin typeface="Arial"/>
              <a:ea typeface="Arial"/>
              <a:cs typeface="Arial"/>
              <a:sym typeface="Arial"/>
            </a:endParaRPr>
          </a:p>
        </p:txBody>
      </p:sp>
      <p:sp>
        <p:nvSpPr>
          <p:cNvPr id="274" name="Google Shape;274;p41"/>
          <p:cNvSpPr txBox="1"/>
          <p:nvPr/>
        </p:nvSpPr>
        <p:spPr>
          <a:xfrm>
            <a:off x="2509935" y="-4865"/>
            <a:ext cx="66342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Grammar</a:t>
            </a:r>
            <a:endParaRPr b="0" i="0" sz="1400" u="none" cap="none" strike="noStrike">
              <a:solidFill>
                <a:srgbClr val="000000"/>
              </a:solidFill>
              <a:latin typeface="Arial"/>
              <a:ea typeface="Arial"/>
              <a:cs typeface="Arial"/>
              <a:sym typeface="Arial"/>
            </a:endParaRPr>
          </a:p>
        </p:txBody>
      </p:sp>
      <p:sp>
        <p:nvSpPr>
          <p:cNvPr id="275" name="Google Shape;275;p41"/>
          <p:cNvSpPr txBox="1"/>
          <p:nvPr/>
        </p:nvSpPr>
        <p:spPr>
          <a:xfrm>
            <a:off x="0" y="3442589"/>
            <a:ext cx="45720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Spellings</a:t>
            </a:r>
            <a:endParaRPr b="1" i="1"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chemeClr val="dk1"/>
                </a:solidFill>
                <a:latin typeface="Calibri"/>
                <a:ea typeface="Calibri"/>
                <a:cs typeface="Calibri"/>
                <a:sym typeface="Calibri"/>
              </a:rPr>
              <a:t>Put each word into a sentence</a:t>
            </a:r>
            <a:endParaRPr b="0" i="0" sz="1400" u="none" cap="none" strike="noStrike">
              <a:solidFill>
                <a:srgbClr val="000000"/>
              </a:solidFill>
              <a:latin typeface="Arial"/>
              <a:ea typeface="Arial"/>
              <a:cs typeface="Arial"/>
              <a:sym typeface="Arial"/>
            </a:endParaRPr>
          </a:p>
        </p:txBody>
      </p:sp>
      <p:sp>
        <p:nvSpPr>
          <p:cNvPr id="276" name="Google Shape;276;p41"/>
          <p:cNvSpPr txBox="1"/>
          <p:nvPr/>
        </p:nvSpPr>
        <p:spPr>
          <a:xfrm>
            <a:off x="1" y="3996548"/>
            <a:ext cx="22812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Group 1</a:t>
            </a:r>
            <a:endParaRPr b="0" i="0" sz="1400" u="none" cap="none" strike="noStrike">
              <a:solidFill>
                <a:srgbClr val="000000"/>
              </a:solidFill>
              <a:latin typeface="Arial"/>
              <a:ea typeface="Arial"/>
              <a:cs typeface="Arial"/>
              <a:sym typeface="Arial"/>
            </a:endParaRPr>
          </a:p>
        </p:txBody>
      </p:sp>
      <p:sp>
        <p:nvSpPr>
          <p:cNvPr id="277" name="Google Shape;277;p41"/>
          <p:cNvSpPr txBox="1"/>
          <p:nvPr/>
        </p:nvSpPr>
        <p:spPr>
          <a:xfrm>
            <a:off x="2281336" y="3996550"/>
            <a:ext cx="22812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Group 2</a:t>
            </a:r>
            <a:endParaRPr b="0" i="0" sz="1400" u="none" cap="none" strike="noStrike">
              <a:solidFill>
                <a:srgbClr val="000000"/>
              </a:solidFill>
              <a:latin typeface="Arial"/>
              <a:ea typeface="Arial"/>
              <a:cs typeface="Arial"/>
              <a:sym typeface="Arial"/>
            </a:endParaRPr>
          </a:p>
        </p:txBody>
      </p:sp>
      <p:sp>
        <p:nvSpPr>
          <p:cNvPr id="278" name="Google Shape;278;p41"/>
          <p:cNvSpPr txBox="1"/>
          <p:nvPr/>
        </p:nvSpPr>
        <p:spPr>
          <a:xfrm>
            <a:off x="4562670" y="3433870"/>
            <a:ext cx="457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Reasoning</a:t>
            </a:r>
            <a:endParaRPr b="0" i="0" sz="1400" u="none" cap="none" strike="noStrike">
              <a:solidFill>
                <a:srgbClr val="000000"/>
              </a:solidFill>
              <a:latin typeface="Arial"/>
              <a:ea typeface="Arial"/>
              <a:cs typeface="Arial"/>
              <a:sym typeface="Arial"/>
            </a:endParaRPr>
          </a:p>
        </p:txBody>
      </p:sp>
      <p:cxnSp>
        <p:nvCxnSpPr>
          <p:cNvPr id="279" name="Google Shape;279;p41"/>
          <p:cNvCxnSpPr>
            <a:stCxn id="276" idx="3"/>
            <a:endCxn id="272" idx="2"/>
          </p:cNvCxnSpPr>
          <p:nvPr/>
        </p:nvCxnSpPr>
        <p:spPr>
          <a:xfrm>
            <a:off x="2281201" y="4227398"/>
            <a:ext cx="4800" cy="2630700"/>
          </a:xfrm>
          <a:prstGeom prst="straightConnector1">
            <a:avLst/>
          </a:prstGeom>
          <a:noFill/>
          <a:ln cap="flat" cmpd="sng" w="38100">
            <a:solidFill>
              <a:schemeClr val="dk1"/>
            </a:solidFill>
            <a:prstDash val="solid"/>
            <a:miter lim="800000"/>
            <a:headEnd len="sm" w="sm" type="none"/>
            <a:tailEnd len="sm" w="sm" type="none"/>
          </a:ln>
        </p:spPr>
      </p:cxnSp>
      <p:sp>
        <p:nvSpPr>
          <p:cNvPr id="280" name="Google Shape;280;p41"/>
          <p:cNvSpPr txBox="1"/>
          <p:nvPr/>
        </p:nvSpPr>
        <p:spPr>
          <a:xfrm>
            <a:off x="228600" y="505615"/>
            <a:ext cx="4078800" cy="2759400"/>
          </a:xfrm>
          <a:prstGeom prst="rect">
            <a:avLst/>
          </a:prstGeom>
          <a:blipFill rotWithShape="1">
            <a:blip r:embed="rId3">
              <a:alphaModFix/>
            </a:blip>
            <a:stretch>
              <a:fillRect b="-6618" l="-2909" r="0" t="-352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aphicFrame>
        <p:nvGraphicFramePr>
          <p:cNvPr id="281" name="Google Shape;281;p41"/>
          <p:cNvGraphicFramePr/>
          <p:nvPr/>
        </p:nvGraphicFramePr>
        <p:xfrm>
          <a:off x="228601" y="4458213"/>
          <a:ext cx="3000000" cy="3000000"/>
        </p:xfrm>
        <a:graphic>
          <a:graphicData uri="http://schemas.openxmlformats.org/drawingml/2006/table">
            <a:tbl>
              <a:tblPr bandRow="1" firstCol="1">
                <a:noFill/>
                <a:tableStyleId>{05A21DE8-32F9-4514-8CD0-EA8005F2DF50}</a:tableStyleId>
              </a:tblPr>
              <a:tblGrid>
                <a:gridCol w="1911125"/>
              </a:tblGrid>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restaurant</a:t>
                      </a:r>
                      <a:endParaRPr sz="1400" u="none" cap="none" strike="noStrike"/>
                    </a:p>
                  </a:txBody>
                  <a:tcPr marT="0" marB="0" marR="68575" marL="68575"/>
                </a:tc>
              </a:tr>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rhyme</a:t>
                      </a:r>
                      <a:endParaRPr sz="1400" u="none" cap="none" strike="noStrike"/>
                    </a:p>
                  </a:txBody>
                  <a:tcPr marT="0" marB="0" marR="68575" marL="68575"/>
                </a:tc>
              </a:tr>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advice</a:t>
                      </a:r>
                      <a:endParaRPr b="1" i="0" sz="3200" u="none" cap="none" strike="noStrike">
                        <a:solidFill>
                          <a:schemeClr val="lt1"/>
                        </a:solidFill>
                        <a:latin typeface="Calibri"/>
                        <a:ea typeface="Calibri"/>
                        <a:cs typeface="Calibri"/>
                        <a:sym typeface="Calibri"/>
                      </a:endParaRPr>
                    </a:p>
                  </a:txBody>
                  <a:tcPr marT="0" marB="0" marR="68575" marL="68575"/>
                </a:tc>
              </a:tr>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advise</a:t>
                      </a:r>
                      <a:endParaRPr b="1" i="0" sz="3200" u="none" cap="none" strike="noStrike">
                        <a:solidFill>
                          <a:schemeClr val="lt1"/>
                        </a:solidFill>
                        <a:latin typeface="Calibri"/>
                        <a:ea typeface="Calibri"/>
                        <a:cs typeface="Calibri"/>
                        <a:sym typeface="Calibri"/>
                      </a:endParaRPr>
                    </a:p>
                  </a:txBody>
                  <a:tcPr marT="0" marB="0" marR="68575" marL="68575"/>
                </a:tc>
              </a:tr>
            </a:tbl>
          </a:graphicData>
        </a:graphic>
      </p:graphicFrame>
      <p:graphicFrame>
        <p:nvGraphicFramePr>
          <p:cNvPr id="282" name="Google Shape;282;p41"/>
          <p:cNvGraphicFramePr/>
          <p:nvPr/>
        </p:nvGraphicFramePr>
        <p:xfrm>
          <a:off x="2509937" y="4448859"/>
          <a:ext cx="3000000" cy="3000000"/>
        </p:xfrm>
        <a:graphic>
          <a:graphicData uri="http://schemas.openxmlformats.org/drawingml/2006/table">
            <a:tbl>
              <a:tblPr bandRow="1" firstCol="1">
                <a:noFill/>
                <a:tableStyleId>{05A21DE8-32F9-4514-8CD0-EA8005F2DF50}</a:tableStyleId>
              </a:tblPr>
              <a:tblGrid>
                <a:gridCol w="1760050"/>
              </a:tblGrid>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probably</a:t>
                      </a:r>
                      <a:endParaRPr sz="1400" u="none" cap="none" strike="noStrike"/>
                    </a:p>
                  </a:txBody>
                  <a:tcPr marT="0" marB="0" marR="68575" marL="68575"/>
                </a:tc>
              </a:tr>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promise</a:t>
                      </a:r>
                      <a:endParaRPr sz="1400" u="none" cap="none" strike="noStrike"/>
                    </a:p>
                  </a:txBody>
                  <a:tcPr marT="0" marB="0" marR="68575" marL="68575"/>
                </a:tc>
              </a:tr>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chef</a:t>
                      </a:r>
                      <a:endParaRPr b="1" i="0" sz="3200" u="none" cap="none" strike="noStrike">
                        <a:solidFill>
                          <a:schemeClr val="lt1"/>
                        </a:solidFill>
                        <a:latin typeface="Calibri"/>
                        <a:ea typeface="Calibri"/>
                        <a:cs typeface="Calibri"/>
                        <a:sym typeface="Calibri"/>
                      </a:endParaRPr>
                    </a:p>
                  </a:txBody>
                  <a:tcPr marT="0" marB="0" marR="68575" marL="68575"/>
                </a:tc>
              </a:tr>
              <a:tr h="498725">
                <a:tc>
                  <a:txBody>
                    <a:bodyPr/>
                    <a:lstStyle/>
                    <a:p>
                      <a:pPr indent="0" lvl="0" marL="0" marR="0" rtl="0" algn="l">
                        <a:lnSpc>
                          <a:spcPct val="107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chalet</a:t>
                      </a:r>
                      <a:endParaRPr b="1" i="0" sz="3200" u="none" cap="none" strike="noStrike">
                        <a:solidFill>
                          <a:schemeClr val="lt1"/>
                        </a:solidFill>
                        <a:latin typeface="Calibri"/>
                        <a:ea typeface="Calibri"/>
                        <a:cs typeface="Calibri"/>
                        <a:sym typeface="Calibri"/>
                      </a:endParaRPr>
                    </a:p>
                  </a:txBody>
                  <a:tcPr marT="0" marB="0" marR="68575" marL="68575"/>
                </a:tc>
              </a:tr>
            </a:tbl>
          </a:graphicData>
        </a:graphic>
      </p:graphicFrame>
      <p:pic>
        <p:nvPicPr>
          <p:cNvPr id="283" name="Google Shape;283;p41"/>
          <p:cNvPicPr preferRelativeResize="0"/>
          <p:nvPr/>
        </p:nvPicPr>
        <p:blipFill rotWithShape="1">
          <a:blip r:embed="rId4">
            <a:alphaModFix/>
          </a:blip>
          <a:srcRect b="0" l="0" r="0" t="0"/>
          <a:stretch/>
        </p:blipFill>
        <p:spPr>
          <a:xfrm>
            <a:off x="4968903" y="4469097"/>
            <a:ext cx="3778195" cy="2147325"/>
          </a:xfrm>
          <a:prstGeom prst="rect">
            <a:avLst/>
          </a:prstGeom>
          <a:noFill/>
          <a:ln>
            <a:noFill/>
          </a:ln>
        </p:spPr>
      </p:pic>
      <p:sp>
        <p:nvSpPr>
          <p:cNvPr id="284" name="Google Shape;284;p41"/>
          <p:cNvSpPr txBox="1"/>
          <p:nvPr/>
        </p:nvSpPr>
        <p:spPr>
          <a:xfrm>
            <a:off x="2749987" y="361475"/>
            <a:ext cx="49245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“before” or “because”? Which is the best connective?</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	Mum was cross …. I broke her favourite vase.</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	Mum shouted at me … she sent me to my room.</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	I did all my work …. I had a choosing time.</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	My teacher said I could play …. I had finished all my work.</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1500" u="none" cap="none" strike="noStrike">
                <a:solidFill>
                  <a:schemeClr val="dk1"/>
                </a:solidFill>
                <a:latin typeface="Calibri"/>
                <a:ea typeface="Calibri"/>
                <a:cs typeface="Calibri"/>
                <a:sym typeface="Calibri"/>
              </a:rPr>
              <a:t>Can you write out each sentence again using a different connective?</a:t>
            </a:r>
            <a:endParaRPr b="0" i="0" sz="1900" u="none" cap="none" strike="noStrike">
              <a:solidFill>
                <a:schemeClr val="dk1"/>
              </a:solidFill>
              <a:latin typeface="Calibri"/>
              <a:ea typeface="Calibri"/>
              <a:cs typeface="Calibri"/>
              <a:sym typeface="Calibri"/>
            </a:endParaRPr>
          </a:p>
        </p:txBody>
      </p:sp>
      <p:sp>
        <p:nvSpPr>
          <p:cNvPr id="285" name="Google Shape;285;p41"/>
          <p:cNvSpPr txBox="1"/>
          <p:nvPr/>
        </p:nvSpPr>
        <p:spPr>
          <a:xfrm>
            <a:off x="7812675" y="2750"/>
            <a:ext cx="1330500" cy="1954800"/>
          </a:xfrm>
          <a:prstGeom prst="rect">
            <a:avLst/>
          </a:prstGeom>
          <a:solidFill>
            <a:srgbClr val="FF00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1" lang="en-US" sz="2300" u="none" cap="none" strike="noStrike">
                <a:solidFill>
                  <a:srgbClr val="000000"/>
                </a:solidFill>
                <a:latin typeface="Calibri"/>
                <a:ea typeface="Calibri"/>
                <a:cs typeface="Calibri"/>
                <a:sym typeface="Calibri"/>
              </a:rPr>
              <a:t>Please complete this in your pink jotter. </a:t>
            </a:r>
            <a:endParaRPr b="1" i="1" sz="23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a:t>PE &amp; Forest School</a:t>
            </a:r>
            <a:endParaRPr/>
          </a:p>
        </p:txBody>
      </p:sp>
      <p:sp>
        <p:nvSpPr>
          <p:cNvPr id="291" name="Google Shape;291;p42"/>
          <p:cNvSpPr txBox="1"/>
          <p:nvPr>
            <p:ph idx="1" type="body"/>
          </p:nvPr>
        </p:nvSpPr>
        <p:spPr>
          <a:xfrm>
            <a:off x="457200" y="1600200"/>
            <a:ext cx="8229600" cy="5083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Uniforms, PE kit and book bags must be </a:t>
            </a:r>
            <a:r>
              <a:rPr b="1" i="1" lang="en-US" sz="3200" u="none">
                <a:solidFill>
                  <a:schemeClr val="dk1"/>
                </a:solidFill>
                <a:latin typeface="Arial"/>
                <a:ea typeface="Arial"/>
                <a:cs typeface="Arial"/>
                <a:sym typeface="Arial"/>
              </a:rPr>
              <a:t>clearly labelled</a:t>
            </a:r>
            <a:r>
              <a:rPr b="0" i="0" lang="en-US" sz="3200" u="none">
                <a:solidFill>
                  <a:schemeClr val="dk1"/>
                </a:solidFill>
                <a:latin typeface="Arial"/>
                <a:ea typeface="Arial"/>
                <a:cs typeface="Arial"/>
                <a:sym typeface="Arial"/>
              </a:rPr>
              <a:t>. </a:t>
            </a:r>
            <a:endParaRPr/>
          </a:p>
          <a:p>
            <a:pPr indent="-254000" lvl="0" marL="342900" rtl="0" algn="l">
              <a:lnSpc>
                <a:spcPct val="100000"/>
              </a:lnSpc>
              <a:spcBef>
                <a:spcPts val="0"/>
              </a:spcBef>
              <a:spcAft>
                <a:spcPts val="0"/>
              </a:spcAft>
              <a:buSzPts val="1800"/>
              <a:buChar char="•"/>
            </a:pPr>
            <a:r>
              <a:rPr lang="en-US"/>
              <a:t>Wellies must be worn for Forest School. </a:t>
            </a:r>
            <a:endParaRPr/>
          </a:p>
          <a:p>
            <a:pPr indent="0" lvl="0" marL="0" rtl="0" algn="l">
              <a:lnSpc>
                <a:spcPct val="100000"/>
              </a:lnSpc>
              <a:spcBef>
                <a:spcPts val="640"/>
              </a:spcBef>
              <a:spcAft>
                <a:spcPts val="0"/>
              </a:spcAft>
              <a:buNone/>
            </a:pPr>
            <a:r>
              <a:rPr lang="en-US"/>
              <a:t> </a:t>
            </a:r>
            <a:endParaRPr/>
          </a:p>
          <a:p>
            <a:pPr indent="0" lvl="0" marL="0" rtl="0" algn="l">
              <a:lnSpc>
                <a:spcPct val="100000"/>
              </a:lnSpc>
              <a:spcBef>
                <a:spcPts val="640"/>
              </a:spcBef>
              <a:spcAft>
                <a:spcPts val="0"/>
              </a:spcAft>
              <a:buNone/>
            </a:pPr>
            <a:r>
              <a:rPr lang="en-US"/>
              <a:t>P.E - Monday and Thursday</a:t>
            </a:r>
            <a:endParaRPr/>
          </a:p>
          <a:p>
            <a:pPr indent="0" lvl="0" marL="0" rtl="0" algn="l">
              <a:lnSpc>
                <a:spcPct val="100000"/>
              </a:lnSpc>
              <a:spcBef>
                <a:spcPts val="640"/>
              </a:spcBef>
              <a:spcAft>
                <a:spcPts val="0"/>
              </a:spcAft>
              <a:buNone/>
            </a:pPr>
            <a:r>
              <a:rPr lang="en-US"/>
              <a:t>Forest School - Thursday </a:t>
            </a:r>
            <a:endParaRPr/>
          </a:p>
          <a:p>
            <a:pPr indent="0" lvl="0" marL="0" rtl="0" algn="l">
              <a:lnSpc>
                <a:spcPct val="100000"/>
              </a:lnSpc>
              <a:spcBef>
                <a:spcPts val="640"/>
              </a:spcBef>
              <a:spcAft>
                <a:spcPts val="0"/>
              </a:spcAft>
              <a:buNone/>
            </a:pPr>
            <a:r>
              <a:t/>
            </a:r>
            <a:endParaRPr/>
          </a:p>
          <a:p>
            <a:pPr indent="0" lvl="0" marL="0" rtl="0" algn="l">
              <a:lnSpc>
                <a:spcPct val="100000"/>
              </a:lnSpc>
              <a:spcBef>
                <a:spcPts val="640"/>
              </a:spcBef>
              <a:spcAft>
                <a:spcPts val="0"/>
              </a:spcAft>
              <a:buNone/>
            </a:pPr>
            <a:r>
              <a:t/>
            </a:r>
            <a:endParaRPr/>
          </a:p>
        </p:txBody>
      </p:sp>
      <p:pic>
        <p:nvPicPr>
          <p:cNvPr id="292" name="Google Shape;292;p42"/>
          <p:cNvPicPr preferRelativeResize="0"/>
          <p:nvPr/>
        </p:nvPicPr>
        <p:blipFill rotWithShape="1">
          <a:blip r:embed="rId3">
            <a:alphaModFix/>
          </a:blip>
          <a:srcRect b="0" l="0" r="0" t="0"/>
          <a:stretch/>
        </p:blipFill>
        <p:spPr>
          <a:xfrm>
            <a:off x="7524750" y="4724400"/>
            <a:ext cx="1279525" cy="169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3"/>
          <p:cNvSpPr txBox="1"/>
          <p:nvPr>
            <p:ph type="ctrTitle"/>
          </p:nvPr>
        </p:nvSpPr>
        <p:spPr>
          <a:xfrm>
            <a:off x="827087" y="-2857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SATs</a:t>
            </a:r>
            <a:endParaRPr/>
          </a:p>
        </p:txBody>
      </p:sp>
      <p:sp>
        <p:nvSpPr>
          <p:cNvPr id="298" name="Google Shape;298;p43"/>
          <p:cNvSpPr txBox="1"/>
          <p:nvPr>
            <p:ph idx="1" type="subTitle"/>
          </p:nvPr>
        </p:nvSpPr>
        <p:spPr>
          <a:xfrm>
            <a:off x="827075" y="1441450"/>
            <a:ext cx="7772400" cy="22779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3200"/>
              <a:buFont typeface="Arial"/>
              <a:buChar char="•"/>
            </a:pPr>
            <a:r>
              <a:rPr lang="en-US"/>
              <a:t>End of </a:t>
            </a:r>
            <a:r>
              <a:rPr b="0" i="0" lang="en-US" sz="3200" u="none">
                <a:solidFill>
                  <a:schemeClr val="dk1"/>
                </a:solidFill>
                <a:latin typeface="Arial"/>
                <a:ea typeface="Arial"/>
                <a:cs typeface="Arial"/>
                <a:sym typeface="Arial"/>
              </a:rPr>
              <a:t>Key Stage 2 SATs will take place</a:t>
            </a:r>
            <a:r>
              <a:rPr lang="en-US"/>
              <a:t> between Monday 11th of May and Thursday 14th of May 2026. </a:t>
            </a:r>
            <a:endParaRPr/>
          </a:p>
          <a:p>
            <a:pPr indent="-457200" lvl="0" marL="457200" rtl="0" algn="l">
              <a:spcBef>
                <a:spcPts val="640"/>
              </a:spcBef>
              <a:spcAft>
                <a:spcPts val="0"/>
              </a:spcAft>
              <a:buSzPts val="3200"/>
              <a:buChar char="•"/>
            </a:pPr>
            <a:r>
              <a:rPr lang="en-US"/>
              <a:t>The children will be well prepared ahead of time for these tests so please do not worry. </a:t>
            </a:r>
            <a:endParaRPr/>
          </a:p>
          <a:p>
            <a:pPr indent="0" lvl="0" marL="0" rtl="0" algn="l">
              <a:spcBef>
                <a:spcPts val="640"/>
              </a:spcBef>
              <a:spcAft>
                <a:spcPts val="0"/>
              </a:spcAft>
              <a:buNone/>
            </a:pPr>
            <a:r>
              <a:t/>
            </a:r>
            <a:endParaRPr/>
          </a:p>
          <a:p>
            <a:pPr indent="0" lvl="0" marL="0" rtl="0" algn="l">
              <a:lnSpc>
                <a:spcPct val="100000"/>
              </a:lnSpc>
              <a:spcBef>
                <a:spcPts val="0"/>
              </a:spcBef>
              <a:spcAft>
                <a:spcPts val="0"/>
              </a:spcAft>
              <a:buNone/>
            </a:pPr>
            <a:r>
              <a:rPr b="1" lang="en-US"/>
              <a:t>Our aim in Year 6, is to prepare the children for secondary school, it is not all focused on SATS.</a:t>
            </a:r>
            <a:endParaRPr b="1"/>
          </a:p>
          <a:p>
            <a:pPr indent="0" lvl="0" marL="0" rtl="0" algn="l">
              <a:lnSpc>
                <a:spcPct val="100000"/>
              </a:lnSpc>
              <a:spcBef>
                <a:spcPts val="0"/>
              </a:spcBef>
              <a:spcAft>
                <a:spcPts val="0"/>
              </a:spcAft>
              <a:buNone/>
            </a:pPr>
            <a:r>
              <a:t/>
            </a:r>
            <a:endParaRPr/>
          </a:p>
          <a:p>
            <a:pPr indent="0" lvl="0" marL="0" rtl="0" algn="l">
              <a:lnSpc>
                <a:spcPct val="100000"/>
              </a:lnSpc>
              <a:spcBef>
                <a:spcPts val="640"/>
              </a:spcBef>
              <a:spcAft>
                <a:spcPts val="0"/>
              </a:spcAft>
              <a:buNone/>
            </a:pPr>
            <a:r>
              <a:t/>
            </a:r>
            <a:endParaRPr b="0" i="0" sz="3200" u="none">
              <a:solidFill>
                <a:schemeClr val="dk1"/>
              </a:solidFill>
              <a:latin typeface="Arial"/>
              <a:ea typeface="Arial"/>
              <a:cs typeface="Arial"/>
              <a:sym typeface="Arial"/>
            </a:endParaRPr>
          </a:p>
          <a:p>
            <a:pPr indent="0" lvl="0" marL="0" rtl="0" algn="ctr">
              <a:lnSpc>
                <a:spcPct val="100000"/>
              </a:lnSpc>
              <a:spcBef>
                <a:spcPts val="640"/>
              </a:spcBef>
              <a:spcAft>
                <a:spcPts val="0"/>
              </a:spcAft>
              <a:buNone/>
            </a:pPr>
            <a:r>
              <a:t/>
            </a:r>
            <a:endParaRPr/>
          </a:p>
          <a:p>
            <a:pPr indent="0" lvl="0" marL="0" rtl="0" algn="ctr">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299" name="Google Shape;299;p43"/>
          <p:cNvPicPr preferRelativeResize="0"/>
          <p:nvPr/>
        </p:nvPicPr>
        <p:blipFill rotWithShape="1">
          <a:blip r:embed="rId3">
            <a:alphaModFix/>
          </a:blip>
          <a:srcRect b="0" l="0" r="0" t="0"/>
          <a:stretch/>
        </p:blipFill>
        <p:spPr>
          <a:xfrm>
            <a:off x="8109575" y="4097003"/>
            <a:ext cx="949075" cy="125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6"/>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Arial"/>
              <a:buNone/>
            </a:pPr>
            <a:fld id="{00000000-1234-1234-1234-123412341234}" type="slidenum">
              <a:rPr lang="en-US"/>
              <a:t>‹#›</a:t>
            </a:fld>
            <a:endParaRPr/>
          </a:p>
        </p:txBody>
      </p:sp>
      <p:pic>
        <p:nvPicPr>
          <p:cNvPr id="170" name="Google Shape;170;p26"/>
          <p:cNvPicPr preferRelativeResize="0"/>
          <p:nvPr/>
        </p:nvPicPr>
        <p:blipFill>
          <a:blip r:embed="rId3">
            <a:alphaModFix/>
          </a:blip>
          <a:stretch>
            <a:fillRect/>
          </a:stretch>
        </p:blipFill>
        <p:spPr>
          <a:xfrm>
            <a:off x="6452325" y="1749775"/>
            <a:ext cx="1714500" cy="3189125"/>
          </a:xfrm>
          <a:prstGeom prst="rect">
            <a:avLst/>
          </a:prstGeom>
          <a:noFill/>
          <a:ln>
            <a:noFill/>
          </a:ln>
        </p:spPr>
      </p:pic>
      <p:sp>
        <p:nvSpPr>
          <p:cNvPr id="171" name="Google Shape;171;p26"/>
          <p:cNvSpPr txBox="1"/>
          <p:nvPr/>
        </p:nvSpPr>
        <p:spPr>
          <a:xfrm>
            <a:off x="473175" y="551950"/>
            <a:ext cx="5638800" cy="76704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lang="en-US" sz="1700">
                <a:solidFill>
                  <a:srgbClr val="333333"/>
                </a:solidFill>
                <a:highlight>
                  <a:schemeClr val="lt1"/>
                </a:highlight>
              </a:rPr>
              <a:t>A Parent's Prayer </a:t>
            </a:r>
            <a:endParaRPr sz="1700">
              <a:solidFill>
                <a:srgbClr val="333333"/>
              </a:solidFill>
              <a:highlight>
                <a:schemeClr val="lt1"/>
              </a:highlight>
            </a:endParaRPr>
          </a:p>
          <a:p>
            <a:pPr indent="0" lvl="0" marL="0" rtl="0" algn="l">
              <a:spcBef>
                <a:spcPts val="400"/>
              </a:spcBef>
              <a:spcAft>
                <a:spcPts val="0"/>
              </a:spcAft>
              <a:buNone/>
            </a:pPr>
            <a:r>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Lord, we pray for our children knowing that you care and watch over each of them completely.</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 Please encircle them with your great love and protection. Guide their pathways and walk beside them always. Minister by your Holy Spirit into their hearts and souls and bring your peace.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Bless them with goodness, come open their minds to the wonder and beauty of life.</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 Sow into their lives great heavenly treasure so they might carry light in their hearts and joy in their spirits.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Lord, may they understand more and more of your love for them.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May they appreciate themselves as you see them - unique and precious.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Father, please come and cover our parenting with your amazing love.</a:t>
            </a:r>
            <a:endParaRPr sz="1700">
              <a:solidFill>
                <a:srgbClr val="333333"/>
              </a:solidFill>
              <a:highlight>
                <a:schemeClr val="lt1"/>
              </a:highlight>
            </a:endParaRPr>
          </a:p>
          <a:p>
            <a:pPr indent="0" lvl="0" marL="0" rtl="0" algn="l">
              <a:spcBef>
                <a:spcPts val="400"/>
              </a:spcBef>
              <a:spcAft>
                <a:spcPts val="0"/>
              </a:spcAft>
              <a:buClr>
                <a:schemeClr val="dk1"/>
              </a:buClr>
              <a:buSzPts val="1100"/>
              <a:buFont typeface="Arial"/>
              <a:buNone/>
            </a:pPr>
            <a:r>
              <a:rPr lang="en-US" sz="1700">
                <a:solidFill>
                  <a:srgbClr val="333333"/>
                </a:solidFill>
                <a:highlight>
                  <a:schemeClr val="lt1"/>
                </a:highlight>
              </a:rPr>
              <a:t> In Jesus name, Amen.</a:t>
            </a:r>
            <a:endParaRPr sz="1700">
              <a:solidFill>
                <a:srgbClr val="333333"/>
              </a:solidFill>
              <a:highlight>
                <a:schemeClr val="lt1"/>
              </a:highlight>
            </a:endParaRPr>
          </a:p>
          <a:p>
            <a:pPr indent="0" lvl="0" marL="0" rtl="0" algn="l">
              <a:spcBef>
                <a:spcPts val="400"/>
              </a:spcBef>
              <a:spcAft>
                <a:spcPts val="0"/>
              </a:spcAft>
              <a:buNone/>
            </a:pPr>
            <a:r>
              <a:t/>
            </a:r>
            <a:endParaRPr sz="17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Clr>
                <a:schemeClr val="dk1"/>
              </a:buClr>
              <a:buSzPts val="1100"/>
              <a:buFont typeface="Arial"/>
              <a:buNone/>
            </a:pPr>
            <a:r>
              <a:t/>
            </a:r>
            <a:endParaRPr sz="1100">
              <a:solidFill>
                <a:schemeClr val="dk1"/>
              </a:solidFill>
              <a:highlight>
                <a:schemeClr val="lt1"/>
              </a:highlight>
            </a:endParaRPr>
          </a:p>
          <a:p>
            <a:pPr indent="0" lvl="0" marL="0" rtl="0" algn="l">
              <a:spcBef>
                <a:spcPts val="0"/>
              </a:spcBef>
              <a:spcAft>
                <a:spcPts val="0"/>
              </a:spcAft>
              <a:buNone/>
            </a:pPr>
            <a:r>
              <a:t/>
            </a:r>
            <a:endParaRPr sz="2700">
              <a:solidFill>
                <a:schemeClr val="dk1"/>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ctrTitle"/>
          </p:nvPr>
        </p:nvSpPr>
        <p:spPr>
          <a:xfrm>
            <a:off x="1870525" y="297600"/>
            <a:ext cx="4940400" cy="111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b="1" lang="en-US" sz="6080">
                <a:solidFill>
                  <a:srgbClr val="1C4587"/>
                </a:solidFill>
              </a:rPr>
              <a:t>e-safety</a:t>
            </a:r>
            <a:endParaRPr b="1" sz="6080">
              <a:solidFill>
                <a:srgbClr val="1C4587"/>
              </a:solidFill>
            </a:endParaRPr>
          </a:p>
        </p:txBody>
      </p:sp>
      <p:pic>
        <p:nvPicPr>
          <p:cNvPr id="305" name="Google Shape;305;p44"/>
          <p:cNvPicPr preferRelativeResize="0"/>
          <p:nvPr/>
        </p:nvPicPr>
        <p:blipFill rotWithShape="1">
          <a:blip r:embed="rId3">
            <a:alphaModFix/>
          </a:blip>
          <a:srcRect b="28952" l="6353" r="6134" t="29781"/>
          <a:stretch/>
        </p:blipFill>
        <p:spPr>
          <a:xfrm>
            <a:off x="7384925" y="35467"/>
            <a:ext cx="1580800" cy="993934"/>
          </a:xfrm>
          <a:prstGeom prst="rect">
            <a:avLst/>
          </a:prstGeom>
          <a:noFill/>
          <a:ln>
            <a:noFill/>
          </a:ln>
        </p:spPr>
      </p:pic>
      <p:pic>
        <p:nvPicPr>
          <p:cNvPr id="306" name="Google Shape;306;p44"/>
          <p:cNvPicPr preferRelativeResize="0"/>
          <p:nvPr/>
        </p:nvPicPr>
        <p:blipFill>
          <a:blip r:embed="rId4">
            <a:alphaModFix/>
          </a:blip>
          <a:stretch>
            <a:fillRect/>
          </a:stretch>
        </p:blipFill>
        <p:spPr>
          <a:xfrm>
            <a:off x="1831200" y="5312434"/>
            <a:ext cx="5796076" cy="1080525"/>
          </a:xfrm>
          <a:prstGeom prst="rect">
            <a:avLst/>
          </a:prstGeom>
          <a:noFill/>
          <a:ln>
            <a:noFill/>
          </a:ln>
        </p:spPr>
      </p:pic>
      <p:sp>
        <p:nvSpPr>
          <p:cNvPr id="307" name="Google Shape;307;p44"/>
          <p:cNvSpPr txBox="1"/>
          <p:nvPr/>
        </p:nvSpPr>
        <p:spPr>
          <a:xfrm>
            <a:off x="333000" y="1385458"/>
            <a:ext cx="8478000" cy="357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US" sz="1600"/>
              <a:t>ICT including the internet, email and mobile technologies has become an important part of learning in our school. We want all children to be safe and responsible when using any ICT. During computing and PSHE lessons, pupils will learn about e-safety.</a:t>
            </a:r>
            <a:endParaRPr sz="1600"/>
          </a:p>
          <a:p>
            <a:pPr indent="0" lvl="0" marL="0" rtl="0" algn="l">
              <a:lnSpc>
                <a:spcPct val="115000"/>
              </a:lnSpc>
              <a:spcBef>
                <a:spcPts val="1200"/>
              </a:spcBef>
              <a:spcAft>
                <a:spcPts val="0"/>
              </a:spcAft>
              <a:buNone/>
            </a:pPr>
            <a:r>
              <a:rPr lang="en-US" sz="1600"/>
              <a:t>Please take care to ensure that appropriate systems are in place at home to protect and support your child. Each year, there are increasing numbers of social media issues and this is usually because the children involved are accessing sites that should not be used until the age of 13 – for example, Facebook,TikTok, Youtube, Snapchat and Instagram. WhatsApp has now changed to 16+. Please ensure your child does not have access to these apps and please regularly monitor their devices.</a:t>
            </a:r>
            <a:endParaRPr sz="1600"/>
          </a:p>
          <a:p>
            <a:pPr indent="0" lvl="0" marL="0" rtl="0" algn="l">
              <a:lnSpc>
                <a:spcPct val="115000"/>
              </a:lnSpc>
              <a:spcBef>
                <a:spcPts val="1200"/>
              </a:spcBef>
              <a:spcAft>
                <a:spcPts val="1200"/>
              </a:spcAft>
              <a:buNone/>
            </a:pPr>
            <a:r>
              <a:rPr lang="en-US" sz="1600"/>
              <a:t>If you have any concerns or would like some advice please contact Mrs Waugh, Mrs Field or Mrs Gajjar.</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pic>
        <p:nvPicPr>
          <p:cNvPr id="312" name="Google Shape;312;p45"/>
          <p:cNvPicPr preferRelativeResize="0"/>
          <p:nvPr/>
        </p:nvPicPr>
        <p:blipFill rotWithShape="1">
          <a:blip r:embed="rId3">
            <a:alphaModFix/>
          </a:blip>
          <a:srcRect b="0" l="0" r="0" t="0"/>
          <a:stretch/>
        </p:blipFill>
        <p:spPr>
          <a:xfrm>
            <a:off x="8269301" y="5851162"/>
            <a:ext cx="761500" cy="1006839"/>
          </a:xfrm>
          <a:prstGeom prst="rect">
            <a:avLst/>
          </a:prstGeom>
          <a:noFill/>
          <a:ln>
            <a:noFill/>
          </a:ln>
        </p:spPr>
      </p:pic>
      <p:pic>
        <p:nvPicPr>
          <p:cNvPr id="313" name="Google Shape;313;p45"/>
          <p:cNvPicPr preferRelativeResize="0"/>
          <p:nvPr/>
        </p:nvPicPr>
        <p:blipFill>
          <a:blip r:embed="rId4">
            <a:alphaModFix/>
          </a:blip>
          <a:stretch>
            <a:fillRect/>
          </a:stretch>
        </p:blipFill>
        <p:spPr>
          <a:xfrm>
            <a:off x="2717105" y="94413"/>
            <a:ext cx="3709794" cy="6669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457200" y="2891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Year 6 trips</a:t>
            </a:r>
            <a:endParaRPr/>
          </a:p>
          <a:p>
            <a:pPr indent="0" lvl="0" marL="0" rtl="0" algn="l">
              <a:spcBef>
                <a:spcPts val="0"/>
              </a:spcBef>
              <a:spcAft>
                <a:spcPts val="0"/>
              </a:spcAft>
              <a:buNone/>
            </a:pPr>
            <a:r>
              <a:t/>
            </a:r>
            <a:endParaRPr/>
          </a:p>
        </p:txBody>
      </p:sp>
      <p:pic>
        <p:nvPicPr>
          <p:cNvPr id="319" name="Google Shape;319;p46"/>
          <p:cNvPicPr preferRelativeResize="0"/>
          <p:nvPr/>
        </p:nvPicPr>
        <p:blipFill>
          <a:blip r:embed="rId3">
            <a:alphaModFix/>
          </a:blip>
          <a:stretch>
            <a:fillRect/>
          </a:stretch>
        </p:blipFill>
        <p:spPr>
          <a:xfrm>
            <a:off x="905450" y="3510700"/>
            <a:ext cx="7476086" cy="2552713"/>
          </a:xfrm>
          <a:prstGeom prst="rect">
            <a:avLst/>
          </a:prstGeom>
          <a:noFill/>
          <a:ln>
            <a:noFill/>
          </a:ln>
        </p:spPr>
      </p:pic>
      <p:pic>
        <p:nvPicPr>
          <p:cNvPr id="320" name="Google Shape;320;p46"/>
          <p:cNvPicPr preferRelativeResize="0"/>
          <p:nvPr/>
        </p:nvPicPr>
        <p:blipFill>
          <a:blip r:embed="rId4">
            <a:alphaModFix/>
          </a:blip>
          <a:stretch>
            <a:fillRect/>
          </a:stretch>
        </p:blipFill>
        <p:spPr>
          <a:xfrm>
            <a:off x="2823065" y="808697"/>
            <a:ext cx="3640836" cy="2442876"/>
          </a:xfrm>
          <a:prstGeom prst="rect">
            <a:avLst/>
          </a:prstGeom>
          <a:noFill/>
          <a:ln>
            <a:noFill/>
          </a:ln>
        </p:spPr>
      </p:pic>
      <p:sp>
        <p:nvSpPr>
          <p:cNvPr id="321" name="Google Shape;321;p46"/>
          <p:cNvSpPr txBox="1"/>
          <p:nvPr/>
        </p:nvSpPr>
        <p:spPr>
          <a:xfrm>
            <a:off x="280950" y="6063425"/>
            <a:ext cx="8582100" cy="6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rPr>
              <a:t>8th of </a:t>
            </a:r>
            <a:r>
              <a:rPr lang="en-US" sz="3200">
                <a:solidFill>
                  <a:schemeClr val="dk1"/>
                </a:solidFill>
              </a:rPr>
              <a:t>July</a:t>
            </a:r>
            <a:r>
              <a:rPr lang="en-US" sz="3200">
                <a:solidFill>
                  <a:schemeClr val="dk1"/>
                </a:solidFill>
              </a:rPr>
              <a:t> to the 10th of July </a:t>
            </a:r>
            <a:endParaRPr sz="32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457200" y="28575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Secondary school applications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8"/>
          <p:cNvSpPr txBox="1"/>
          <p:nvPr>
            <p:ph type="title"/>
          </p:nvPr>
        </p:nvSpPr>
        <p:spPr>
          <a:xfrm>
            <a:off x="457212" y="28575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Any Questions?</a:t>
            </a:r>
            <a:endParaRPr/>
          </a:p>
        </p:txBody>
      </p:sp>
      <p:pic>
        <p:nvPicPr>
          <p:cNvPr id="332" name="Google Shape;332;p48"/>
          <p:cNvPicPr preferRelativeResize="0"/>
          <p:nvPr/>
        </p:nvPicPr>
        <p:blipFill rotWithShape="1">
          <a:blip r:embed="rId3">
            <a:alphaModFix/>
          </a:blip>
          <a:srcRect b="0" l="0" r="0" t="0"/>
          <a:stretch/>
        </p:blipFill>
        <p:spPr>
          <a:xfrm>
            <a:off x="7450137" y="4724400"/>
            <a:ext cx="1281112" cy="169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ctrTitle"/>
          </p:nvPr>
        </p:nvSpPr>
        <p:spPr>
          <a:xfrm>
            <a:off x="685812" y="1149712"/>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rPr b="1" i="0" lang="en-US" sz="3300" u="none">
                <a:solidFill>
                  <a:schemeClr val="dk2"/>
                </a:solidFill>
              </a:rPr>
              <a:t>Welcome to Year 6</a:t>
            </a:r>
            <a:endParaRPr b="1" i="0" sz="3300" u="none">
              <a:solidFill>
                <a:schemeClr val="dk2"/>
              </a:solidFill>
            </a:endParaRPr>
          </a:p>
          <a:p>
            <a:pPr indent="0" lvl="0" marL="0" rtl="0" algn="ctr">
              <a:lnSpc>
                <a:spcPct val="100000"/>
              </a:lnSpc>
              <a:spcBef>
                <a:spcPts val="0"/>
              </a:spcBef>
              <a:spcAft>
                <a:spcPts val="0"/>
              </a:spcAft>
              <a:buClr>
                <a:schemeClr val="dk2"/>
              </a:buClr>
              <a:buSzPts val="4000"/>
              <a:buFont typeface="Arial"/>
              <a:buNone/>
            </a:pPr>
            <a:br>
              <a:rPr b="0" i="0" lang="en-US" sz="2700" u="none">
                <a:solidFill>
                  <a:schemeClr val="dk2"/>
                </a:solidFill>
                <a:latin typeface="Arial"/>
                <a:ea typeface="Arial"/>
                <a:cs typeface="Arial"/>
                <a:sym typeface="Arial"/>
              </a:rPr>
            </a:br>
            <a:r>
              <a:rPr b="0" i="0" lang="en-US" sz="2700" u="none">
                <a:solidFill>
                  <a:schemeClr val="dk2"/>
                </a:solidFill>
                <a:latin typeface="Arial"/>
                <a:ea typeface="Arial"/>
                <a:cs typeface="Arial"/>
                <a:sym typeface="Arial"/>
              </a:rPr>
              <a:t>6</a:t>
            </a:r>
            <a:r>
              <a:rPr lang="en-US" sz="2700"/>
              <a:t>S</a:t>
            </a:r>
            <a:r>
              <a:rPr b="0" i="0" lang="en-US" sz="2700" u="none">
                <a:solidFill>
                  <a:schemeClr val="dk2"/>
                </a:solidFill>
                <a:latin typeface="Arial"/>
                <a:ea typeface="Arial"/>
                <a:cs typeface="Arial"/>
                <a:sym typeface="Arial"/>
              </a:rPr>
              <a:t> - </a:t>
            </a:r>
            <a:r>
              <a:rPr lang="en-US" sz="2700"/>
              <a:t>Mrs Spratt</a:t>
            </a:r>
            <a:endParaRPr sz="2700"/>
          </a:p>
          <a:p>
            <a:pPr indent="0" lvl="0" marL="0" rtl="0" algn="ctr">
              <a:lnSpc>
                <a:spcPct val="100000"/>
              </a:lnSpc>
              <a:spcBef>
                <a:spcPts val="0"/>
              </a:spcBef>
              <a:spcAft>
                <a:spcPts val="0"/>
              </a:spcAft>
              <a:buClr>
                <a:schemeClr val="dk2"/>
              </a:buClr>
              <a:buSzPts val="4000"/>
              <a:buFont typeface="Arial"/>
              <a:buNone/>
            </a:pPr>
            <a:r>
              <a:rPr lang="en-US" sz="2700"/>
              <a:t>Mrs Wilkinson </a:t>
            </a:r>
            <a:r>
              <a:rPr lang="en-US" sz="2700"/>
              <a:t> </a:t>
            </a:r>
            <a:endParaRPr sz="2700"/>
          </a:p>
          <a:p>
            <a:pPr indent="0" lvl="0" marL="0" rtl="0" algn="ctr">
              <a:lnSpc>
                <a:spcPct val="100000"/>
              </a:lnSpc>
              <a:spcBef>
                <a:spcPts val="0"/>
              </a:spcBef>
              <a:spcAft>
                <a:spcPts val="0"/>
              </a:spcAft>
              <a:buClr>
                <a:schemeClr val="dk2"/>
              </a:buClr>
              <a:buSzPts val="4000"/>
              <a:buFont typeface="Arial"/>
              <a:buNone/>
            </a:pPr>
            <a:r>
              <a:rPr lang="en-US" sz="2700"/>
              <a:t> Mrs Sheldrake  </a:t>
            </a:r>
            <a:endParaRPr sz="2700"/>
          </a:p>
          <a:p>
            <a:pPr indent="0" lvl="0" marL="0" rtl="0" algn="ctr">
              <a:lnSpc>
                <a:spcPct val="100000"/>
              </a:lnSpc>
              <a:spcBef>
                <a:spcPts val="0"/>
              </a:spcBef>
              <a:spcAft>
                <a:spcPts val="0"/>
              </a:spcAft>
              <a:buClr>
                <a:schemeClr val="dk2"/>
              </a:buClr>
              <a:buSzPts val="4000"/>
              <a:buFont typeface="Arial"/>
              <a:buNone/>
            </a:pPr>
            <a:r>
              <a:t/>
            </a:r>
            <a:endParaRPr sz="2700"/>
          </a:p>
          <a:p>
            <a:pPr indent="0" lvl="0" marL="0" rtl="0" algn="ctr">
              <a:lnSpc>
                <a:spcPct val="100000"/>
              </a:lnSpc>
              <a:spcBef>
                <a:spcPts val="0"/>
              </a:spcBef>
              <a:spcAft>
                <a:spcPts val="0"/>
              </a:spcAft>
              <a:buClr>
                <a:schemeClr val="dk2"/>
              </a:buClr>
              <a:buSzPts val="4000"/>
              <a:buFont typeface="Arial"/>
              <a:buNone/>
            </a:pPr>
            <a:r>
              <a:rPr lang="en-US" sz="2700"/>
              <a:t>6TS - Mr Syme </a:t>
            </a:r>
            <a:endParaRPr sz="2700"/>
          </a:p>
          <a:p>
            <a:pPr indent="0" lvl="0" marL="0" rtl="0" algn="ctr">
              <a:lnSpc>
                <a:spcPct val="100000"/>
              </a:lnSpc>
              <a:spcBef>
                <a:spcPts val="0"/>
              </a:spcBef>
              <a:spcAft>
                <a:spcPts val="0"/>
              </a:spcAft>
              <a:buClr>
                <a:schemeClr val="dk2"/>
              </a:buClr>
              <a:buSzPts val="4000"/>
              <a:buFont typeface="Arial"/>
              <a:buNone/>
            </a:pPr>
            <a:r>
              <a:rPr lang="en-US" sz="2700"/>
              <a:t>Mrs Winter</a:t>
            </a:r>
            <a:endParaRPr sz="2700"/>
          </a:p>
          <a:p>
            <a:pPr indent="0" lvl="0" marL="0" rtl="0" algn="ctr">
              <a:lnSpc>
                <a:spcPct val="100000"/>
              </a:lnSpc>
              <a:spcBef>
                <a:spcPts val="0"/>
              </a:spcBef>
              <a:spcAft>
                <a:spcPts val="0"/>
              </a:spcAft>
              <a:buClr>
                <a:schemeClr val="dk2"/>
              </a:buClr>
              <a:buSzPts val="4000"/>
              <a:buFont typeface="Arial"/>
              <a:buNone/>
            </a:pPr>
            <a:r>
              <a:t/>
            </a:r>
            <a:endParaRPr sz="2700"/>
          </a:p>
        </p:txBody>
      </p:sp>
      <p:sp>
        <p:nvSpPr>
          <p:cNvPr id="177" name="Google Shape;177;p27"/>
          <p:cNvSpPr txBox="1"/>
          <p:nvPr>
            <p:ph idx="1" type="subTitle"/>
          </p:nvPr>
        </p:nvSpPr>
        <p:spPr>
          <a:xfrm>
            <a:off x="1489800" y="3832600"/>
            <a:ext cx="6400800" cy="374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Arial"/>
              <a:buNone/>
            </a:pPr>
            <a:r>
              <a:t/>
            </a:r>
            <a:endParaRPr sz="2600" u="sng"/>
          </a:p>
          <a:p>
            <a:pPr indent="0" lvl="0" marL="0" rtl="0" algn="ctr">
              <a:lnSpc>
                <a:spcPct val="100000"/>
              </a:lnSpc>
              <a:spcBef>
                <a:spcPts val="0"/>
              </a:spcBef>
              <a:spcAft>
                <a:spcPts val="0"/>
              </a:spcAft>
              <a:buClr>
                <a:schemeClr val="dk1"/>
              </a:buClr>
              <a:buSzPts val="3200"/>
              <a:buFont typeface="Arial"/>
              <a:buNone/>
            </a:pPr>
            <a:r>
              <a:rPr lang="en-US" sz="2600" u="sng"/>
              <a:t>How can you help your child in Year 6?</a:t>
            </a:r>
            <a:endParaRPr sz="2600"/>
          </a:p>
          <a:p>
            <a:pPr indent="-165100" lvl="0" marL="0" rtl="0" algn="ctr">
              <a:lnSpc>
                <a:spcPct val="100000"/>
              </a:lnSpc>
              <a:spcBef>
                <a:spcPts val="64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Curriculum </a:t>
            </a:r>
            <a:endParaRPr sz="2600"/>
          </a:p>
          <a:p>
            <a:pPr indent="-165100" lvl="0" marL="0" rtl="0" algn="ctr">
              <a:lnSpc>
                <a:spcPct val="100000"/>
              </a:lnSpc>
              <a:spcBef>
                <a:spcPts val="64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Homework</a:t>
            </a:r>
            <a:endParaRPr sz="2600"/>
          </a:p>
          <a:p>
            <a:pPr indent="-165100" lvl="0" marL="0" rtl="0" algn="ctr">
              <a:lnSpc>
                <a:spcPct val="100000"/>
              </a:lnSpc>
              <a:spcBef>
                <a:spcPts val="64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Reading </a:t>
            </a:r>
            <a:endParaRPr sz="2600"/>
          </a:p>
          <a:p>
            <a:pPr indent="-165100" lvl="0" marL="0" rtl="0" algn="ctr">
              <a:lnSpc>
                <a:spcPct val="100000"/>
              </a:lnSpc>
              <a:spcBef>
                <a:spcPts val="64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General Points</a:t>
            </a:r>
            <a:endParaRPr sz="2600"/>
          </a:p>
        </p:txBody>
      </p:sp>
      <p:pic>
        <p:nvPicPr>
          <p:cNvPr id="178" name="Google Shape;178;p27"/>
          <p:cNvPicPr preferRelativeResize="0"/>
          <p:nvPr/>
        </p:nvPicPr>
        <p:blipFill rotWithShape="1">
          <a:blip r:embed="rId3">
            <a:alphaModFix/>
          </a:blip>
          <a:srcRect b="0" l="0" r="0" t="0"/>
          <a:stretch/>
        </p:blipFill>
        <p:spPr>
          <a:xfrm>
            <a:off x="7596187" y="4943475"/>
            <a:ext cx="1281112" cy="169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539750" y="1889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T</a:t>
            </a:r>
            <a:r>
              <a:rPr lang="en-US" u="sng"/>
              <a:t>he</a:t>
            </a:r>
            <a:r>
              <a:rPr b="0" i="0" lang="en-US" sz="4400" u="sng">
                <a:solidFill>
                  <a:schemeClr val="dk2"/>
                </a:solidFill>
                <a:latin typeface="Arial"/>
                <a:ea typeface="Arial"/>
                <a:cs typeface="Arial"/>
                <a:sym typeface="Arial"/>
              </a:rPr>
              <a:t> Y</a:t>
            </a:r>
            <a:r>
              <a:rPr lang="en-US" u="sng"/>
              <a:t>ear</a:t>
            </a:r>
            <a:r>
              <a:rPr b="0" i="0" lang="en-US" sz="4400" u="sng">
                <a:solidFill>
                  <a:schemeClr val="dk2"/>
                </a:solidFill>
                <a:latin typeface="Arial"/>
                <a:ea typeface="Arial"/>
                <a:cs typeface="Arial"/>
                <a:sym typeface="Arial"/>
              </a:rPr>
              <a:t> 6 C</a:t>
            </a:r>
            <a:r>
              <a:rPr lang="en-US" u="sng"/>
              <a:t>urriculum</a:t>
            </a:r>
            <a:endParaRPr u="sng"/>
          </a:p>
        </p:txBody>
      </p:sp>
      <p:sp>
        <p:nvSpPr>
          <p:cNvPr id="184" name="Google Shape;184;p28"/>
          <p:cNvSpPr txBox="1"/>
          <p:nvPr/>
        </p:nvSpPr>
        <p:spPr>
          <a:xfrm>
            <a:off x="750887" y="1700212"/>
            <a:ext cx="7848600" cy="37449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lang="en-US" sz="3100">
                <a:solidFill>
                  <a:schemeClr val="dk1"/>
                </a:solidFill>
              </a:rPr>
              <a:t>Our </a:t>
            </a:r>
            <a:r>
              <a:rPr lang="en-US" sz="3100">
                <a:solidFill>
                  <a:schemeClr val="dk1"/>
                </a:solidFill>
              </a:rPr>
              <a:t>curriculum</a:t>
            </a:r>
            <a:r>
              <a:rPr lang="en-US" sz="3100">
                <a:solidFill>
                  <a:schemeClr val="dk1"/>
                </a:solidFill>
              </a:rPr>
              <a:t> overview can be </a:t>
            </a:r>
            <a:r>
              <a:rPr lang="en-US" sz="3100">
                <a:solidFill>
                  <a:schemeClr val="dk1"/>
                </a:solidFill>
              </a:rPr>
              <a:t>found</a:t>
            </a:r>
            <a:r>
              <a:rPr lang="en-US" sz="3100">
                <a:solidFill>
                  <a:schemeClr val="dk1"/>
                </a:solidFill>
              </a:rPr>
              <a:t> on our class pages on the website. This will keep </a:t>
            </a:r>
            <a:r>
              <a:rPr b="0" i="0" lang="en-US" sz="3100" u="none" cap="none" strike="noStrike">
                <a:solidFill>
                  <a:schemeClr val="dk1"/>
                </a:solidFill>
                <a:latin typeface="Arial"/>
                <a:ea typeface="Arial"/>
                <a:cs typeface="Arial"/>
                <a:sym typeface="Arial"/>
              </a:rPr>
              <a:t>you informed about </a:t>
            </a:r>
            <a:r>
              <a:rPr lang="en-US" sz="3100">
                <a:solidFill>
                  <a:schemeClr val="dk1"/>
                </a:solidFill>
              </a:rPr>
              <a:t>what your child will be learning each week.</a:t>
            </a:r>
            <a:endParaRPr sz="1300"/>
          </a:p>
          <a:p>
            <a:pPr indent="0" lvl="0" marL="0" marR="0" rtl="0" algn="ctr">
              <a:lnSpc>
                <a:spcPct val="90000"/>
              </a:lnSpc>
              <a:spcBef>
                <a:spcPts val="640"/>
              </a:spcBef>
              <a:spcAft>
                <a:spcPts val="0"/>
              </a:spcAft>
              <a:buClr>
                <a:schemeClr val="dk1"/>
              </a:buClr>
              <a:buSzPts val="3200"/>
              <a:buFont typeface="Arial"/>
              <a:buNone/>
            </a:pPr>
            <a:r>
              <a:rPr lang="en-US" sz="3100">
                <a:solidFill>
                  <a:schemeClr val="dk1"/>
                </a:solidFill>
              </a:rPr>
              <a:t>Also on the web page, you will find knowledge organisers, which will help you support your child in learning key terms and in understanding new </a:t>
            </a:r>
            <a:r>
              <a:rPr lang="en-US" sz="3100">
                <a:solidFill>
                  <a:schemeClr val="dk1"/>
                </a:solidFill>
              </a:rPr>
              <a:t>vocabulary</a:t>
            </a:r>
            <a:r>
              <a:rPr lang="en-US" sz="3100">
                <a:solidFill>
                  <a:schemeClr val="dk1"/>
                </a:solidFill>
              </a:rPr>
              <a:t>.</a:t>
            </a:r>
            <a:endParaRPr sz="3100">
              <a:solidFill>
                <a:schemeClr val="dk1"/>
              </a:solidFill>
            </a:endParaRPr>
          </a:p>
          <a:p>
            <a:pPr indent="0" lvl="0" marL="0" marR="0" rtl="0" algn="ctr">
              <a:lnSpc>
                <a:spcPct val="90000"/>
              </a:lnSpc>
              <a:spcBef>
                <a:spcPts val="640"/>
              </a:spcBef>
              <a:spcAft>
                <a:spcPts val="0"/>
              </a:spcAft>
              <a:buClr>
                <a:schemeClr val="dk1"/>
              </a:buClr>
              <a:buSzPts val="3200"/>
              <a:buFont typeface="Arial"/>
              <a:buNone/>
            </a:pPr>
            <a:r>
              <a:t/>
            </a:r>
            <a:endParaRPr sz="3100">
              <a:solidFill>
                <a:schemeClr val="dk1"/>
              </a:solidFill>
            </a:endParaRPr>
          </a:p>
        </p:txBody>
      </p:sp>
      <p:pic>
        <p:nvPicPr>
          <p:cNvPr id="185" name="Google Shape;185;p28"/>
          <p:cNvPicPr preferRelativeResize="0"/>
          <p:nvPr/>
        </p:nvPicPr>
        <p:blipFill rotWithShape="1">
          <a:blip r:embed="rId3">
            <a:alphaModFix/>
          </a:blip>
          <a:srcRect b="0" l="0" r="0" t="0"/>
          <a:stretch/>
        </p:blipFill>
        <p:spPr>
          <a:xfrm>
            <a:off x="7596187" y="4868862"/>
            <a:ext cx="1281112" cy="169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539750" y="1889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School Website</a:t>
            </a:r>
            <a:endParaRPr u="sng"/>
          </a:p>
        </p:txBody>
      </p:sp>
      <p:sp>
        <p:nvSpPr>
          <p:cNvPr id="191" name="Google Shape;191;p29"/>
          <p:cNvSpPr txBox="1"/>
          <p:nvPr/>
        </p:nvSpPr>
        <p:spPr>
          <a:xfrm>
            <a:off x="750887" y="1700212"/>
            <a:ext cx="7848600" cy="3744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640"/>
              </a:spcBef>
              <a:spcAft>
                <a:spcPts val="0"/>
              </a:spcAft>
              <a:buClr>
                <a:schemeClr val="dk1"/>
              </a:buClr>
              <a:buSzPts val="3200"/>
              <a:buFont typeface="Arial"/>
              <a:buNone/>
            </a:pPr>
            <a:r>
              <a:rPr lang="en-US" sz="3100">
                <a:solidFill>
                  <a:schemeClr val="dk1"/>
                </a:solidFill>
              </a:rPr>
              <a:t>On our class pages you can find:</a:t>
            </a:r>
            <a:endParaRPr sz="3100">
              <a:solidFill>
                <a:schemeClr val="dk1"/>
              </a:solidFill>
            </a:endParaRPr>
          </a:p>
          <a:p>
            <a:pPr indent="0" lvl="0" marL="0" marR="0" rtl="0" algn="ctr">
              <a:lnSpc>
                <a:spcPct val="90000"/>
              </a:lnSpc>
              <a:spcBef>
                <a:spcPts val="640"/>
              </a:spcBef>
              <a:spcAft>
                <a:spcPts val="0"/>
              </a:spcAft>
              <a:buClr>
                <a:schemeClr val="dk1"/>
              </a:buClr>
              <a:buSzPts val="3200"/>
              <a:buFont typeface="Arial"/>
              <a:buNone/>
            </a:pPr>
            <a:r>
              <a:t/>
            </a:r>
            <a:endParaRPr sz="3100">
              <a:solidFill>
                <a:schemeClr val="dk1"/>
              </a:solidFill>
            </a:endParaRPr>
          </a:p>
          <a:p>
            <a:pPr indent="-425450" lvl="0" marL="457200" marR="0" rtl="0" algn="ctr">
              <a:lnSpc>
                <a:spcPct val="90000"/>
              </a:lnSpc>
              <a:spcBef>
                <a:spcPts val="640"/>
              </a:spcBef>
              <a:spcAft>
                <a:spcPts val="0"/>
              </a:spcAft>
              <a:buClr>
                <a:schemeClr val="dk1"/>
              </a:buClr>
              <a:buSzPts val="3100"/>
              <a:buChar char="●"/>
            </a:pPr>
            <a:r>
              <a:rPr lang="en-US" sz="3100">
                <a:solidFill>
                  <a:schemeClr val="dk1"/>
                </a:solidFill>
              </a:rPr>
              <a:t>A copy of this Powerpoint</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Information about what the children will be learning this term</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Knowledge organisers for subjects</a:t>
            </a:r>
            <a:endParaRPr sz="3100">
              <a:solidFill>
                <a:schemeClr val="dk1"/>
              </a:solidFill>
            </a:endParaRPr>
          </a:p>
          <a:p>
            <a:pPr indent="0" lvl="0" marL="457200" marR="0" rtl="0" algn="l">
              <a:lnSpc>
                <a:spcPct val="90000"/>
              </a:lnSpc>
              <a:spcBef>
                <a:spcPts val="640"/>
              </a:spcBef>
              <a:spcAft>
                <a:spcPts val="0"/>
              </a:spcAft>
              <a:buNone/>
            </a:pPr>
            <a:r>
              <a:t/>
            </a:r>
            <a:endParaRPr sz="3100">
              <a:solidFill>
                <a:schemeClr val="dk1"/>
              </a:solidFill>
            </a:endParaRPr>
          </a:p>
        </p:txBody>
      </p:sp>
      <p:pic>
        <p:nvPicPr>
          <p:cNvPr id="192" name="Google Shape;192;p29"/>
          <p:cNvPicPr preferRelativeResize="0"/>
          <p:nvPr/>
        </p:nvPicPr>
        <p:blipFill rotWithShape="1">
          <a:blip r:embed="rId3">
            <a:alphaModFix/>
          </a:blip>
          <a:srcRect b="0" l="0" r="0" t="0"/>
          <a:stretch/>
        </p:blipFill>
        <p:spPr>
          <a:xfrm>
            <a:off x="7596187" y="4868862"/>
            <a:ext cx="1281112" cy="169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457200" y="274589"/>
            <a:ext cx="8229600" cy="4540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u="sng"/>
              <a:t>Website link</a:t>
            </a:r>
            <a:endParaRPr u="sng"/>
          </a:p>
          <a:p>
            <a:pPr indent="0" lvl="0" marL="0" rtl="0" algn="ctr">
              <a:spcBef>
                <a:spcPts val="0"/>
              </a:spcBef>
              <a:spcAft>
                <a:spcPts val="0"/>
              </a:spcAft>
              <a:buNone/>
            </a:pPr>
            <a:r>
              <a:t/>
            </a:r>
            <a:endParaRPr/>
          </a:p>
          <a:p>
            <a:pPr indent="0" lvl="0" marL="0" rtl="0" algn="ctr">
              <a:spcBef>
                <a:spcPts val="0"/>
              </a:spcBef>
              <a:spcAft>
                <a:spcPts val="0"/>
              </a:spcAft>
              <a:buNone/>
            </a:pPr>
            <a:r>
              <a:rPr lang="en-US" u="sng">
                <a:solidFill>
                  <a:schemeClr val="hlink"/>
                </a:solidFill>
                <a:hlinkClick r:id="rId3"/>
              </a:rPr>
              <a:t>https://www.sphoward.herts.sch.uk/Year-6/</a:t>
            </a:r>
            <a:r>
              <a:rPr lang="en-US"/>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457200" y="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New email communication</a:t>
            </a:r>
            <a:endParaRPr/>
          </a:p>
        </p:txBody>
      </p:sp>
      <p:sp>
        <p:nvSpPr>
          <p:cNvPr id="203" name="Google Shape;203;p31"/>
          <p:cNvSpPr txBox="1"/>
          <p:nvPr>
            <p:ph idx="1" type="body"/>
          </p:nvPr>
        </p:nvSpPr>
        <p:spPr>
          <a:xfrm>
            <a:off x="457200" y="796775"/>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6S and 6TS    </a:t>
            </a:r>
            <a:endParaRPr sz="3100"/>
          </a:p>
          <a:p>
            <a:pPr indent="0" lvl="0" marL="0" rtl="0" algn="l">
              <a:spcBef>
                <a:spcPts val="360"/>
              </a:spcBef>
              <a:spcAft>
                <a:spcPts val="0"/>
              </a:spcAft>
              <a:buNone/>
            </a:pPr>
            <a:r>
              <a:rPr lang="en-US" sz="3100"/>
              <a:t>year6@sphoward.herts.sch.uk</a:t>
            </a:r>
            <a:endParaRPr sz="3100"/>
          </a:p>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Mrs Field (Special Needs Questions and Information)</a:t>
            </a:r>
            <a:endParaRPr sz="3100"/>
          </a:p>
          <a:p>
            <a:pPr indent="0" lvl="0" marL="0" rtl="0" algn="l">
              <a:spcBef>
                <a:spcPts val="360"/>
              </a:spcBef>
              <a:spcAft>
                <a:spcPts val="0"/>
              </a:spcAft>
              <a:buNone/>
            </a:pPr>
            <a:r>
              <a:rPr lang="en-US" sz="3100"/>
              <a:t>senco@sphoward.herts.sch.uk</a:t>
            </a:r>
            <a:endParaRPr sz="3100"/>
          </a:p>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Mrs Waugh, Headteacher head@sphoward.herts.sch.uk</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468300" y="15875"/>
            <a:ext cx="8343600" cy="970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How to help your child’s reading</a:t>
            </a:r>
            <a:endParaRPr u="sng"/>
          </a:p>
        </p:txBody>
      </p:sp>
      <p:sp>
        <p:nvSpPr>
          <p:cNvPr id="209" name="Google Shape;209;p32"/>
          <p:cNvSpPr txBox="1"/>
          <p:nvPr>
            <p:ph idx="1" type="body"/>
          </p:nvPr>
        </p:nvSpPr>
        <p:spPr>
          <a:xfrm>
            <a:off x="468312" y="1052512"/>
            <a:ext cx="8229600" cy="4525962"/>
          </a:xfrm>
          <a:prstGeom prst="rect">
            <a:avLst/>
          </a:prstGeom>
          <a:noFill/>
          <a:ln>
            <a:noFill/>
          </a:ln>
        </p:spPr>
        <p:txBody>
          <a:bodyPr anchorCtr="0" anchor="t" bIns="45700" lIns="91425" spcFirstLastPara="1" rIns="91425" wrap="square" tIns="45700">
            <a:noAutofit/>
          </a:bodyPr>
          <a:lstStyle/>
          <a:p>
            <a:pPr indent="-431800" lvl="0" marL="342900" rtl="0" algn="l">
              <a:spcBef>
                <a:spcPts val="640"/>
              </a:spcBef>
              <a:spcAft>
                <a:spcPts val="0"/>
              </a:spcAft>
              <a:buSzPts val="3200"/>
              <a:buChar char="•"/>
            </a:pPr>
            <a:r>
              <a:rPr lang="en-US"/>
              <a:t>Reading underpins all learning and it        is an essential skill. It happens in </a:t>
            </a:r>
            <a:r>
              <a:rPr lang="en-US" u="sng"/>
              <a:t>all</a:t>
            </a:r>
            <a:r>
              <a:rPr lang="en-US"/>
              <a:t> subjects. </a:t>
            </a:r>
            <a:endParaRPr/>
          </a:p>
          <a:p>
            <a:pPr indent="-431800" lvl="0" marL="342900" rtl="0" algn="l">
              <a:spcBef>
                <a:spcPts val="640"/>
              </a:spcBef>
              <a:spcAft>
                <a:spcPts val="0"/>
              </a:spcAft>
              <a:buSzPts val="3200"/>
              <a:buChar char="•"/>
            </a:pPr>
            <a:r>
              <a:rPr lang="en-US"/>
              <a:t>We want our children to read for enjoyment but also be able to develop key skills such as reading for understanding.</a:t>
            </a:r>
            <a:endParaRPr/>
          </a:p>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Guided Reading will take place </a:t>
            </a:r>
            <a:r>
              <a:rPr lang="en-US"/>
              <a:t>throughout the week</a:t>
            </a:r>
            <a:r>
              <a:rPr b="0" i="0" lang="en-US" sz="3200" u="none">
                <a:solidFill>
                  <a:schemeClr val="dk1"/>
                </a:solidFill>
                <a:latin typeface="Arial"/>
                <a:ea typeface="Arial"/>
                <a:cs typeface="Arial"/>
                <a:sym typeface="Arial"/>
              </a:rPr>
              <a:t> </a:t>
            </a:r>
            <a:r>
              <a:rPr lang="en-US"/>
              <a:t>as whole class sessions. </a:t>
            </a:r>
            <a:endParaRPr/>
          </a:p>
          <a:p>
            <a:pPr indent="0" lvl="0" marL="0" rtl="0" algn="l">
              <a:lnSpc>
                <a:spcPct val="100000"/>
              </a:lnSpc>
              <a:spcBef>
                <a:spcPts val="0"/>
              </a:spcBef>
              <a:spcAft>
                <a:spcPts val="0"/>
              </a:spcAft>
              <a:buNone/>
            </a:pPr>
            <a:r>
              <a:rPr lang="en-US"/>
              <a:t>  </a:t>
            </a:r>
            <a:r>
              <a:rPr b="0" i="0" lang="en-US" sz="3200" u="none">
                <a:solidFill>
                  <a:schemeClr val="dk1"/>
                </a:solidFill>
                <a:latin typeface="Arial"/>
                <a:ea typeface="Arial"/>
                <a:cs typeface="Arial"/>
                <a:sym typeface="Arial"/>
              </a:rPr>
              <a:t> </a:t>
            </a:r>
            <a:endParaRPr/>
          </a:p>
          <a:p>
            <a:pPr indent="0" lvl="0" marL="342900" rtl="0" algn="l">
              <a:lnSpc>
                <a:spcPct val="100000"/>
              </a:lnSpc>
              <a:spcBef>
                <a:spcPts val="640"/>
              </a:spcBef>
              <a:spcAft>
                <a:spcPts val="0"/>
              </a:spcAft>
              <a:buNone/>
            </a:pPr>
            <a:r>
              <a:t/>
            </a:r>
            <a:endParaRPr/>
          </a:p>
        </p:txBody>
      </p:sp>
      <p:pic>
        <p:nvPicPr>
          <p:cNvPr id="210" name="Google Shape;210;p32"/>
          <p:cNvPicPr preferRelativeResize="0"/>
          <p:nvPr/>
        </p:nvPicPr>
        <p:blipFill rotWithShape="1">
          <a:blip r:embed="rId3">
            <a:alphaModFix/>
          </a:blip>
          <a:srcRect b="0" l="0" r="0" t="0"/>
          <a:stretch/>
        </p:blipFill>
        <p:spPr>
          <a:xfrm>
            <a:off x="7596187" y="4894262"/>
            <a:ext cx="1281112" cy="16938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214" name="Shape 214"/>
        <p:cNvGrpSpPr/>
        <p:nvPr/>
      </p:nvGrpSpPr>
      <p:grpSpPr>
        <a:xfrm>
          <a:off x="0" y="0"/>
          <a:ext cx="0" cy="0"/>
          <a:chOff x="0" y="0"/>
          <a:chExt cx="0" cy="0"/>
        </a:xfrm>
      </p:grpSpPr>
      <p:pic>
        <p:nvPicPr>
          <p:cNvPr id="215" name="Google Shape;215;p33"/>
          <p:cNvPicPr preferRelativeResize="0"/>
          <p:nvPr/>
        </p:nvPicPr>
        <p:blipFill>
          <a:blip r:embed="rId3">
            <a:alphaModFix/>
          </a:blip>
          <a:stretch>
            <a:fillRect/>
          </a:stretch>
        </p:blipFill>
        <p:spPr>
          <a:xfrm>
            <a:off x="68325" y="149167"/>
            <a:ext cx="4309651" cy="2366650"/>
          </a:xfrm>
          <a:prstGeom prst="rect">
            <a:avLst/>
          </a:prstGeom>
          <a:noFill/>
          <a:ln>
            <a:noFill/>
          </a:ln>
        </p:spPr>
      </p:pic>
      <p:sp>
        <p:nvSpPr>
          <p:cNvPr id="216" name="Google Shape;216;p33"/>
          <p:cNvSpPr txBox="1"/>
          <p:nvPr/>
        </p:nvSpPr>
        <p:spPr>
          <a:xfrm>
            <a:off x="4572000" y="435100"/>
            <a:ext cx="4265400" cy="26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Why does it make such a difference?</a:t>
            </a:r>
            <a:endParaRPr b="1"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Increases their vocabulary</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Develops their attention span</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Improves their general knowledge</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Makes them better writers.</a:t>
            </a:r>
            <a:endParaRPr sz="1800">
              <a:solidFill>
                <a:schemeClr val="dk1"/>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17" name="Google Shape;217;p33"/>
          <p:cNvSpPr txBox="1"/>
          <p:nvPr/>
        </p:nvSpPr>
        <p:spPr>
          <a:xfrm>
            <a:off x="505025" y="3304700"/>
            <a:ext cx="8226600" cy="322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0000FF"/>
                </a:solidFill>
              </a:rPr>
              <a:t>How can you help?</a:t>
            </a:r>
            <a:endParaRPr b="1" sz="1900">
              <a:solidFill>
                <a:srgbClr val="0000FF"/>
              </a:solidFill>
            </a:endParaRPr>
          </a:p>
          <a:p>
            <a:pPr indent="-336550" lvl="0" marL="457200" rtl="0" algn="l">
              <a:spcBef>
                <a:spcPts val="0"/>
              </a:spcBef>
              <a:spcAft>
                <a:spcPts val="0"/>
              </a:spcAft>
              <a:buClr>
                <a:srgbClr val="0000FF"/>
              </a:buClr>
              <a:buSzPts val="1700"/>
              <a:buChar char="●"/>
            </a:pPr>
            <a:r>
              <a:rPr lang="en-US" sz="1700">
                <a:solidFill>
                  <a:srgbClr val="0000FF"/>
                </a:solidFill>
              </a:rPr>
              <a:t>Join the library, it’s free - go online (search ‘Hatfield Library’ &amp; follow the link) or go into the library </a:t>
            </a:r>
            <a:endParaRPr sz="1700">
              <a:solidFill>
                <a:srgbClr val="0000FF"/>
              </a:solidFill>
            </a:endParaRPr>
          </a:p>
          <a:p>
            <a:pPr indent="0" lvl="0" marL="457200" rtl="0" algn="l">
              <a:spcBef>
                <a:spcPts val="0"/>
              </a:spcBef>
              <a:spcAft>
                <a:spcPts val="0"/>
              </a:spcAft>
              <a:buNone/>
            </a:pPr>
            <a:r>
              <a:t/>
            </a:r>
            <a:endParaRPr sz="1700">
              <a:solidFill>
                <a:srgbClr val="0000FF"/>
              </a:solidFill>
            </a:endParaRPr>
          </a:p>
          <a:p>
            <a:pPr indent="-336550" lvl="0" marL="457200" rtl="0" algn="l">
              <a:spcBef>
                <a:spcPts val="0"/>
              </a:spcBef>
              <a:spcAft>
                <a:spcPts val="0"/>
              </a:spcAft>
              <a:buClr>
                <a:srgbClr val="0000FF"/>
              </a:buClr>
              <a:buSzPts val="1700"/>
              <a:buChar char="●"/>
            </a:pPr>
            <a:r>
              <a:rPr lang="en-US" sz="1700">
                <a:solidFill>
                  <a:srgbClr val="0000FF"/>
                </a:solidFill>
              </a:rPr>
              <a:t>If you are a library member you will also have access to free audio books through ‘BorrowBox’. Good for bedtime listening &amp; it develops their vocabulary.</a:t>
            </a:r>
            <a:endParaRPr sz="1700">
              <a:solidFill>
                <a:srgbClr val="0000FF"/>
              </a:solidFill>
            </a:endParaRPr>
          </a:p>
          <a:p>
            <a:pPr indent="0" lvl="0" marL="457200" rtl="0" algn="l">
              <a:spcBef>
                <a:spcPts val="0"/>
              </a:spcBef>
              <a:spcAft>
                <a:spcPts val="0"/>
              </a:spcAft>
              <a:buNone/>
            </a:pPr>
            <a:r>
              <a:t/>
            </a:r>
            <a:endParaRPr sz="1700">
              <a:solidFill>
                <a:srgbClr val="0000FF"/>
              </a:solidFill>
            </a:endParaRPr>
          </a:p>
          <a:p>
            <a:pPr indent="-336550" lvl="0" marL="457200" rtl="0" algn="l">
              <a:spcBef>
                <a:spcPts val="0"/>
              </a:spcBef>
              <a:spcAft>
                <a:spcPts val="0"/>
              </a:spcAft>
              <a:buClr>
                <a:srgbClr val="0000FF"/>
              </a:buClr>
              <a:buSzPts val="1700"/>
              <a:buChar char="●"/>
            </a:pPr>
            <a:r>
              <a:rPr lang="en-US" sz="1700">
                <a:solidFill>
                  <a:srgbClr val="0000FF"/>
                </a:solidFill>
              </a:rPr>
              <a:t>Read to your children and show them that you love books by reading yourself.</a:t>
            </a:r>
            <a:endParaRPr sz="1700">
              <a:solidFill>
                <a:srgbClr val="0000FF"/>
              </a:solidFill>
            </a:endParaRPr>
          </a:p>
          <a:p>
            <a:pPr indent="0" lvl="0" marL="0" rtl="0" algn="l">
              <a:spcBef>
                <a:spcPts val="0"/>
              </a:spcBef>
              <a:spcAft>
                <a:spcPts val="0"/>
              </a:spcAft>
              <a:buNone/>
            </a:pPr>
            <a:r>
              <a:t/>
            </a:r>
            <a:endParaRPr sz="1700">
              <a:solidFill>
                <a:srgbClr val="0000FF"/>
              </a:solidFill>
            </a:endParaRPr>
          </a:p>
          <a:p>
            <a:pPr indent="0" lvl="0" marL="0" rtl="0" algn="l">
              <a:spcBef>
                <a:spcPts val="0"/>
              </a:spcBef>
              <a:spcAft>
                <a:spcPts val="0"/>
              </a:spcAft>
              <a:buNone/>
            </a:pPr>
            <a:r>
              <a:t/>
            </a:r>
            <a:endParaRPr sz="1800">
              <a:solidFill>
                <a:srgbClr val="0000FF"/>
              </a:solidFill>
            </a:endParaRPr>
          </a:p>
          <a:p>
            <a:pPr indent="0" lvl="0" marL="0" rtl="0" algn="l">
              <a:spcBef>
                <a:spcPts val="0"/>
              </a:spcBef>
              <a:spcAft>
                <a:spcPts val="0"/>
              </a:spcAft>
              <a:buNone/>
            </a:pPr>
            <a:r>
              <a:t/>
            </a:r>
            <a:endParaRPr sz="1800">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