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2.xml"/>
  <Override ContentType="application/vnd.openxmlformats-officedocument.themeOverride+xml" PartName="/ppt/theme/themeOverride4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imq7t5GrTqPRHLTqUPfc0+s0F5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8d9c27340_0_14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48d9c27340_0_14:notes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348d9c27340_0_14:notes"/>
          <p:cNvSpPr txBox="1"/>
          <p:nvPr>
            <p:ph idx="12" type="sldNum"/>
          </p:nvPr>
        </p:nvSpPr>
        <p:spPr>
          <a:xfrm>
            <a:off x="3849688" y="9428163"/>
            <a:ext cx="2946300" cy="49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2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5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5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6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6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7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7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8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5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6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/>
          <p:nvPr>
            <p:ph idx="1" type="body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48d9c27340_0_0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48d9c27340_0_0:notes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348d9c27340_0_0:notes"/>
          <p:cNvSpPr txBox="1"/>
          <p:nvPr>
            <p:ph idx="12" type="sldNum"/>
          </p:nvPr>
        </p:nvSpPr>
        <p:spPr>
          <a:xfrm>
            <a:off x="3849688" y="9428163"/>
            <a:ext cx="2946300" cy="49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48d9c27340_0_7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48d9c27340_0_7:notes"/>
          <p:cNvSpPr txBox="1"/>
          <p:nvPr>
            <p:ph idx="1" type="body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348d9c27340_0_7:notes"/>
          <p:cNvSpPr txBox="1"/>
          <p:nvPr>
            <p:ph idx="12" type="sldNum"/>
          </p:nvPr>
        </p:nvSpPr>
        <p:spPr>
          <a:xfrm>
            <a:off x="3849688" y="9428163"/>
            <a:ext cx="2946300" cy="49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3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5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1" name="Google Shape;21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3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3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4"/>
          <p:cNvSpPr txBox="1"/>
          <p:nvPr>
            <p:ph idx="1" type="body"/>
          </p:nvPr>
        </p:nvSpPr>
        <p:spPr>
          <a:xfrm rot="5400000">
            <a:off x="2378965" y="-440435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5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3" name="Google Shape;93;p34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4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4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5"/>
          <p:cNvSpPr txBox="1"/>
          <p:nvPr>
            <p:ph type="title"/>
          </p:nvPr>
        </p:nvSpPr>
        <p:spPr>
          <a:xfrm rot="5400000">
            <a:off x="4936367" y="2182286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5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5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9" name="Google Shape;99;p35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5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5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5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5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6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6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7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" name="Google Shape;27;p27"/>
          <p:cNvGrpSpPr/>
          <p:nvPr/>
        </p:nvGrpSpPr>
        <p:grpSpPr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28" name="Google Shape;28;p27"/>
            <p:cNvSpPr/>
            <p:nvPr/>
          </p:nvSpPr>
          <p:spPr>
            <a:xfrm>
              <a:off x="1687032" y="4832896"/>
              <a:ext cx="7456968" cy="518176"/>
            </a:xfrm>
            <a:custGeom>
              <a:rect b="b" l="l" r="r" t="t"/>
              <a:pathLst>
                <a:path extrusionOk="0" h="367" w="469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27"/>
            <p:cNvSpPr/>
            <p:nvPr/>
          </p:nvSpPr>
          <p:spPr>
            <a:xfrm>
              <a:off x="35443" y="5135526"/>
              <a:ext cx="9108557" cy="838200"/>
            </a:xfrm>
            <a:custGeom>
              <a:rect b="b" l="l" r="r" t="t"/>
              <a:pathLst>
                <a:path extrusionOk="0" h="528" w="576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7"/>
            <p:cNvSpPr/>
            <p:nvPr/>
          </p:nvSpPr>
          <p:spPr>
            <a:xfrm>
              <a:off x="0" y="4883888"/>
              <a:ext cx="9144000" cy="1981200"/>
            </a:xfrm>
            <a:custGeom>
              <a:rect b="b" l="l" r="r" t="t"/>
              <a:pathLst>
                <a:path extrusionOk="0" h="1248" w="576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1" name="Google Shape;31;p27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2" name="Google Shape;32;p27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8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7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lvl="0" marR="64008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5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4" name="Google Shape;34;p27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7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7F0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7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8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8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8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b="1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8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5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2" name="Google Shape;42;p28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8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8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5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5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5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9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9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5" name="Google Shape;55;p29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2232" lvl="0" marL="457200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5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7" name="Google Shape;57;p29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2232" lvl="0" marL="457200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5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8" name="Google Shape;58;p29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0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0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0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1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1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1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2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b="0" sz="25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2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indent="-228600" lvl="1" marL="914400" algn="l">
              <a:spcBef>
                <a:spcPts val="325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3" name="Google Shape;73;p32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6776" lvl="0" marL="457200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indent="-406400" lvl="1" marL="914400" algn="l">
              <a:spcBef>
                <a:spcPts val="325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4" name="Google Shape;74;p32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2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3"/>
          <p:cNvSpPr/>
          <p:nvPr/>
        </p:nvSpPr>
        <p:spPr>
          <a:xfrm>
            <a:off x="500063" y="5945188"/>
            <a:ext cx="4940300" cy="920750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33"/>
          <p:cNvSpPr/>
          <p:nvPr/>
        </p:nvSpPr>
        <p:spPr>
          <a:xfrm>
            <a:off x="485775" y="5938838"/>
            <a:ext cx="3690938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3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1" name="Google Shape;81;p3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2" name="Google Shape;82;p33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33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3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228600" lvl="0" marL="457200" marR="18288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indent="-304800" lvl="1" marL="914400" algn="l">
              <a:spcBef>
                <a:spcPts val="325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85" name="Google Shape;85;p33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33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b="0" sz="30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3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3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3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/>
          <p:nvPr/>
        </p:nvSpPr>
        <p:spPr>
          <a:xfrm>
            <a:off x="500063" y="5945188"/>
            <a:ext cx="4940300" cy="920750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2"/>
          <p:cNvSpPr/>
          <p:nvPr/>
        </p:nvSpPr>
        <p:spPr>
          <a:xfrm>
            <a:off x="485775" y="5938838"/>
            <a:ext cx="3690938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2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22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" name="Google Shape;14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5" name="Google Shape;15;p22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b="0" i="0" sz="27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6" name="Google Shape;16;p22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2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2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/>
          <p:nvPr/>
        </p:nvSpPr>
        <p:spPr>
          <a:xfrm>
            <a:off x="500063" y="5945188"/>
            <a:ext cx="4940300" cy="920750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4"/>
          <p:cNvSpPr/>
          <p:nvPr/>
        </p:nvSpPr>
        <p:spPr>
          <a:xfrm>
            <a:off x="485775" y="5938838"/>
            <a:ext cx="3690938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4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" name="Google Shape;106;p24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7" name="Google Shape;107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08" name="Google Shape;108;p24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b="0" i="0" sz="27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74650" lvl="1" marL="914400" marR="0" rtl="0" algn="l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09" name="Google Shape;109;p24"/>
          <p:cNvSpPr txBox="1"/>
          <p:nvPr>
            <p:ph idx="10" type="dt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24"/>
          <p:cNvSpPr txBox="1"/>
          <p:nvPr>
            <p:ph idx="11" type="ftr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24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sz="1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hertfordshire.gov.uk/actweb/education/admissions/landingpagehandoff.cfm" TargetMode="External"/><Relationship Id="rId4" Type="http://schemas.openxmlformats.org/officeDocument/2006/relationships/hyperlink" Target="https://www.hertfordshire.gov.uk/services/schools-and-education/school-admissions/secondary-and-upper-schools/secondary-school-appeals.aspx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hertsdirect.org/admission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hertfordshire.gov.uk/services/schools-and-education/school-admissions/research-a-school/research-a-school.aspx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ctr">
              <a:spcBef>
                <a:spcPts val="0"/>
              </a:spcBef>
              <a:spcAft>
                <a:spcPts val="0"/>
              </a:spcAft>
              <a:buSzPts val="3672"/>
              <a:buFont typeface="Noto Sans Symbols"/>
              <a:buNone/>
            </a:pPr>
            <a:r>
              <a:rPr lang="en-GB" sz="5400"/>
              <a:t>Applying </a:t>
            </a:r>
            <a:endParaRPr/>
          </a:p>
          <a:p>
            <a:pPr indent="-255587" lvl="0" marL="365125" rtl="0" algn="ctr">
              <a:spcBef>
                <a:spcPts val="400"/>
              </a:spcBef>
              <a:spcAft>
                <a:spcPts val="0"/>
              </a:spcAft>
              <a:buSzPts val="3672"/>
              <a:buFont typeface="Noto Sans Symbols"/>
              <a:buNone/>
            </a:pPr>
            <a:r>
              <a:rPr lang="en-GB" sz="5400"/>
              <a:t>for </a:t>
            </a:r>
            <a:endParaRPr/>
          </a:p>
          <a:p>
            <a:pPr indent="-255587" lvl="0" marL="365125" rtl="0" algn="ctr">
              <a:spcBef>
                <a:spcPts val="400"/>
              </a:spcBef>
              <a:spcAft>
                <a:spcPts val="0"/>
              </a:spcAft>
              <a:buSzPts val="3672"/>
              <a:buFont typeface="Noto Sans Symbols"/>
              <a:buNone/>
            </a:pPr>
            <a:r>
              <a:rPr lang="en-GB" sz="5400"/>
              <a:t>Secondary School</a:t>
            </a:r>
            <a:endParaRPr sz="5400"/>
          </a:p>
          <a:p>
            <a:pPr indent="-255587" lvl="0" marL="365125" rtl="0" algn="ctr">
              <a:spcBef>
                <a:spcPts val="400"/>
              </a:spcBef>
              <a:spcAft>
                <a:spcPts val="0"/>
              </a:spcAft>
              <a:buSzPts val="3672"/>
              <a:buFont typeface="Noto Sans Symbols"/>
              <a:buNone/>
            </a:pPr>
            <a:r>
              <a:rPr lang="en-GB" sz="5400"/>
              <a:t>September 2026</a:t>
            </a:r>
            <a:endParaRPr sz="5400"/>
          </a:p>
        </p:txBody>
      </p:sp>
      <p:sp>
        <p:nvSpPr>
          <p:cNvPr id="124" name="Google Shape;124;p1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48d9c27340_0_14"/>
          <p:cNvSpPr txBox="1"/>
          <p:nvPr>
            <p:ph idx="1" type="body"/>
          </p:nvPr>
        </p:nvSpPr>
        <p:spPr>
          <a:xfrm>
            <a:off x="457200" y="1481138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St Alban’s Girls:</a:t>
            </a:r>
            <a:r>
              <a:rPr lang="en-GB"/>
              <a:t>Thursday 9th October 4-7pm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Stanborough: </a:t>
            </a:r>
            <a:r>
              <a:rPr lang="en-GB"/>
              <a:t>Thursday 25th September 5.30-8.30pm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Townsend: </a:t>
            </a:r>
            <a:r>
              <a:rPr lang="en-GB"/>
              <a:t>Wednesday 17th September 5.30-8.30pm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Verulam: </a:t>
            </a:r>
            <a:r>
              <a:rPr lang="en-GB"/>
              <a:t>Tuesday 23rd September 5-8pm</a:t>
            </a:r>
            <a:endParaRPr/>
          </a:p>
        </p:txBody>
      </p:sp>
      <p:sp>
        <p:nvSpPr>
          <p:cNvPr id="191" name="Google Shape;191;g348d9c27340_0_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Open Evenings</a:t>
            </a:r>
            <a:endParaRPr/>
          </a:p>
        </p:txBody>
      </p:sp>
      <p:sp>
        <p:nvSpPr>
          <p:cNvPr id="192" name="Google Shape;192;g348d9c27340_0_14"/>
          <p:cNvSpPr txBox="1"/>
          <p:nvPr>
            <p:ph idx="12" type="sldNum"/>
          </p:nvPr>
        </p:nvSpPr>
        <p:spPr>
          <a:xfrm>
            <a:off x="8647113" y="6408738"/>
            <a:ext cx="3666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rPr lang="en-GB"/>
              <a:t>It will come up as a red question when you apply online</a:t>
            </a:r>
            <a:endParaRPr/>
          </a:p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t/>
            </a:r>
            <a:endParaRPr/>
          </a:p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rPr lang="en-GB"/>
              <a:t>Chancellor’s</a:t>
            </a:r>
            <a:endParaRPr/>
          </a:p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t/>
            </a:r>
            <a:endParaRPr/>
          </a:p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rPr lang="en-GB"/>
              <a:t>Townsend School : SIF and if possible Worship letter from church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rPr lang="en-GB"/>
              <a:t>Must fill in a SIF as well as apply online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t/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98" name="Google Shape;198;p12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Non Catholic Schools with a SIF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5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You will receive a letter that says if they have scored high enough in the tests to be eligible to be considered.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THIS DOES NOT MEAN THEY WILL BE OFFERED A PLACE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Eg QE boys: over 1000 boys eligible (score over 210) Score needed to be offered a place 232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Make sure you apply for a local school as one of the 4</a:t>
            </a:r>
            <a:endParaRPr/>
          </a:p>
        </p:txBody>
      </p:sp>
      <p:sp>
        <p:nvSpPr>
          <p:cNvPr id="205" name="Google Shape;205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Schools with a test</a:t>
            </a:r>
            <a:endParaRPr/>
          </a:p>
        </p:txBody>
      </p:sp>
      <p:sp>
        <p:nvSpPr>
          <p:cNvPr id="206" name="Google Shape;206;p15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Some test results will come in after 31</a:t>
            </a:r>
            <a:r>
              <a:rPr baseline="30000" lang="en-GB"/>
              <a:t>st</a:t>
            </a:r>
            <a:r>
              <a:rPr lang="en-GB"/>
              <a:t> October eg Parmiter’s, Watford Grammar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 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You have until 4</a:t>
            </a:r>
            <a:r>
              <a:rPr baseline="30000" lang="en-GB"/>
              <a:t>th</a:t>
            </a:r>
            <a:r>
              <a:rPr lang="en-GB"/>
              <a:t> December to request a change of rank or preference due to aptitude test results</a:t>
            </a:r>
            <a:endParaRPr/>
          </a:p>
          <a:p>
            <a:pPr indent="-139001" lvl="0" marL="365125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212" name="Google Shape;21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Test results </a:t>
            </a:r>
            <a:endParaRPr/>
          </a:p>
        </p:txBody>
      </p:sp>
      <p:sp>
        <p:nvSpPr>
          <p:cNvPr id="213" name="Google Shape;213;p16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7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Each has their own application form and admissions criteria.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Do not name independent / private schools on the Hertfordshire form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Apply for 4 state schools as usual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Offers usually happen later than Hertfordshire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Accept your offer school while finding out about other schools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All independent schools will ask for a reference. It is written by me and will be honest!</a:t>
            </a:r>
            <a:endParaRPr/>
          </a:p>
        </p:txBody>
      </p:sp>
      <p:sp>
        <p:nvSpPr>
          <p:cNvPr id="219" name="Google Shape;21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Independent Schools</a:t>
            </a:r>
            <a:endParaRPr/>
          </a:p>
        </p:txBody>
      </p:sp>
      <p:sp>
        <p:nvSpPr>
          <p:cNvPr id="220" name="Google Shape;220;p17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"/>
          <p:cNvSpPr txBox="1"/>
          <p:nvPr>
            <p:ph idx="1" type="body"/>
          </p:nvPr>
        </p:nvSpPr>
        <p:spPr>
          <a:xfrm>
            <a:off x="323850" y="1557338"/>
            <a:ext cx="8540750" cy="442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56032" lvl="0" marL="36576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 sz="2000"/>
              <a:t>31</a:t>
            </a:r>
            <a:r>
              <a:rPr baseline="30000" lang="en-GB" sz="2000"/>
              <a:t>st</a:t>
            </a:r>
            <a:r>
              <a:rPr lang="en-GB" sz="2000"/>
              <a:t> October 2025 – Deadline for applications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b="1" lang="en-GB" sz="2000"/>
              <a:t>1 March 2026 </a:t>
            </a:r>
            <a:r>
              <a:rPr lang="en-GB" sz="2000"/>
              <a:t>– when school place allocations were released. County will have emailed you (if you confirmed your email address).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 sz="2000"/>
              <a:t>You can also </a:t>
            </a:r>
            <a:r>
              <a:rPr lang="en-GB" sz="2000" u="sng">
                <a:solidFill>
                  <a:schemeClr val="hlink"/>
                </a:solidFill>
                <a:hlinkClick r:id="rId3"/>
              </a:rPr>
              <a:t>login to the admissions system</a:t>
            </a:r>
            <a:r>
              <a:rPr lang="en-GB" sz="2000"/>
              <a:t> to check.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b="1" lang="en-GB" sz="2000"/>
              <a:t>15 March</a:t>
            </a:r>
            <a:r>
              <a:rPr lang="en-GB" sz="2000"/>
              <a:t> is the deadline to accept or decline your offer.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 sz="2000"/>
              <a:t>If you don't accept or decline, County may offer your place to someone else. They'll then offer you a place at the nearest school that still has places.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 sz="2000"/>
              <a:t>We advise you to accept the place offered so your child definitely has a school in September. This doesn't affect your chances of getting a school you prefer later, either through the continuing interest process, or through a </a:t>
            </a:r>
            <a:r>
              <a:rPr lang="en-GB" sz="2000" u="sng">
                <a:solidFill>
                  <a:schemeClr val="hlink"/>
                </a:solidFill>
                <a:hlinkClick r:id="rId4"/>
              </a:rPr>
              <a:t>school place appeal</a:t>
            </a:r>
            <a:r>
              <a:rPr lang="en-GB" sz="2000"/>
              <a:t>.</a:t>
            </a:r>
            <a:endParaRPr/>
          </a:p>
          <a:p>
            <a:pPr indent="-256032" lvl="0" marL="36576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 sz="2000"/>
              <a:t>Automatic Continuing Interest List if not offered first choice </a:t>
            </a:r>
            <a:r>
              <a:rPr lang="en-GB" sz="2000" u="sng"/>
              <a:t>community school</a:t>
            </a:r>
            <a:endParaRPr/>
          </a:p>
          <a:p>
            <a:pPr indent="-176148" lvl="0" marL="36576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None/>
            </a:pPr>
            <a:r>
              <a:t/>
            </a:r>
            <a:endParaRPr sz="2000" u="sng"/>
          </a:p>
          <a:p>
            <a:pPr indent="-256032" lvl="0" marL="36576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 sz="2000"/>
              <a:t>31</a:t>
            </a:r>
            <a:r>
              <a:rPr baseline="30000" lang="en-GB" sz="2000"/>
              <a:t>st</a:t>
            </a:r>
            <a:r>
              <a:rPr lang="en-GB" sz="2000"/>
              <a:t> March 2026 last date to register an appeal</a:t>
            </a:r>
            <a:endParaRPr/>
          </a:p>
          <a:p>
            <a:pPr indent="-144195" lvl="0" marL="36576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None/>
            </a:pPr>
            <a:r>
              <a:t/>
            </a:r>
            <a:endParaRPr sz="2800"/>
          </a:p>
        </p:txBody>
      </p:sp>
      <p:sp>
        <p:nvSpPr>
          <p:cNvPr id="226" name="Google Shape;226;p18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8"/>
          <p:cNvSpPr txBox="1"/>
          <p:nvPr>
            <p:ph type="title"/>
          </p:nvPr>
        </p:nvSpPr>
        <p:spPr>
          <a:xfrm>
            <a:off x="899592" y="228600"/>
            <a:ext cx="7912621" cy="1112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/>
              <a:t>What happens next?</a:t>
            </a:r>
            <a:br>
              <a:rPr lang="en-GB" sz="4000"/>
            </a:br>
            <a:r>
              <a:rPr lang="en-GB" sz="4000"/>
              <a:t>DON’T PANIC!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"/>
          <p:cNvSpPr txBox="1"/>
          <p:nvPr>
            <p:ph idx="1" type="body"/>
          </p:nvPr>
        </p:nvSpPr>
        <p:spPr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4"/>
              <a:buChar char="🞂"/>
            </a:pPr>
            <a:r>
              <a:rPr lang="en-GB" sz="2800"/>
              <a:t>Visit for</a:t>
            </a:r>
            <a:r>
              <a:rPr lang="en-GB" sz="2800"/>
              <a:t> open evenings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GB" sz="2800"/>
              <a:t>Have a good look around their website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GB" sz="2800"/>
              <a:t>SEN- make special appointment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GB" sz="2800"/>
              <a:t>Don’t leave choice to your child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GB" sz="2800"/>
              <a:t>Keep an open mind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GB" sz="2800"/>
              <a:t>Remember your child is an individual- know their strengths and weaknesses</a:t>
            </a:r>
            <a:endParaRPr sz="2800"/>
          </a:p>
        </p:txBody>
      </p:sp>
      <p:sp>
        <p:nvSpPr>
          <p:cNvPr id="131" name="Google Shape;131;p2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"/>
          <p:cNvSpPr txBox="1"/>
          <p:nvPr>
            <p:ph type="title"/>
          </p:nvPr>
        </p:nvSpPr>
        <p:spPr>
          <a:xfrm>
            <a:off x="301625" y="228600"/>
            <a:ext cx="8510588" cy="9001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u="sng"/>
              <a:t>Choosing schools</a:t>
            </a:r>
            <a:endParaRPr sz="3200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"/>
          <p:cNvSpPr txBox="1"/>
          <p:nvPr>
            <p:ph idx="1" type="body"/>
          </p:nvPr>
        </p:nvSpPr>
        <p:spPr>
          <a:xfrm>
            <a:off x="457200" y="1481138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246964" lvl="0" marL="365760" rtl="0" algn="l">
              <a:spcBef>
                <a:spcPts val="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/>
              <a:t>Nicholas Breakspear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/>
              <a:t>Loreto College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/>
              <a:t>Bishop Hatfield Girls’ School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/>
              <a:t>Onslow St Audrey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/>
              <a:t>Chancellors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Char char="🞂"/>
            </a:pPr>
            <a:r>
              <a:rPr lang="en-GB"/>
              <a:t>Stanborough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GB"/>
              <a:t>Queen Elizabeth Boys’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GB"/>
              <a:t>St Alban’s Boys’ School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GB"/>
              <a:t>Verulam</a:t>
            </a:r>
            <a:r>
              <a:rPr lang="en-GB"/>
              <a:t> Boys’ School</a:t>
            </a:r>
            <a:endParaRPr/>
          </a:p>
          <a:p>
            <a:pPr indent="-246964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GB"/>
              <a:t>St Albans Girls’ School</a:t>
            </a:r>
            <a:endParaRPr/>
          </a:p>
          <a:p>
            <a:pPr indent="-144195" lvl="0" marL="365760" rtl="0" algn="l">
              <a:spcBef>
                <a:spcPts val="400"/>
              </a:spcBef>
              <a:spcAft>
                <a:spcPts val="0"/>
              </a:spcAft>
              <a:buSzPct val="680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38" name="Google Shape;138;p3"/>
          <p:cNvSpPr txBox="1"/>
          <p:nvPr>
            <p:ph idx="2" type="body"/>
          </p:nvPr>
        </p:nvSpPr>
        <p:spPr>
          <a:xfrm>
            <a:off x="4648200" y="1481138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65099" lvl="0" marL="365760" rtl="0" algn="l"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1904"/>
              <a:buFont typeface="Noto Sans Symbols"/>
              <a:buChar char="🞂"/>
            </a:pPr>
            <a:r>
              <a:rPr lang="en-GB">
                <a:solidFill>
                  <a:srgbClr val="FFFFFF"/>
                </a:solidFill>
              </a:rPr>
              <a:t>St Columba’s Catholic College</a:t>
            </a:r>
            <a:endParaRPr/>
          </a:p>
          <a:p>
            <a:pPr indent="-265099" lvl="0" marL="365760" rtl="0" algn="l">
              <a:spcBef>
                <a:spcPts val="400"/>
              </a:spcBef>
              <a:spcAft>
                <a:spcPts val="0"/>
              </a:spcAft>
              <a:buClr>
                <a:srgbClr val="FFCC00"/>
              </a:buClr>
              <a:buSzPts val="1904"/>
              <a:buFont typeface="Noto Sans Symbols"/>
              <a:buChar char="🞂"/>
            </a:pPr>
            <a:r>
              <a:rPr lang="en-GB">
                <a:solidFill>
                  <a:srgbClr val="FFFFFF"/>
                </a:solidFill>
              </a:rPr>
              <a:t>St Michael’s Catholic Girls’ Grammar School</a:t>
            </a:r>
            <a:endParaRPr/>
          </a:p>
          <a:p>
            <a:pPr indent="-265099" lvl="0" marL="365760" rtl="0" algn="l">
              <a:spcBef>
                <a:spcPts val="400"/>
              </a:spcBef>
              <a:spcAft>
                <a:spcPts val="0"/>
              </a:spcAft>
              <a:buClr>
                <a:srgbClr val="FFCC00"/>
              </a:buClr>
              <a:buSzPts val="1904"/>
              <a:buFont typeface="Noto Sans Symbols"/>
              <a:buChar char="🞂"/>
            </a:pPr>
            <a:r>
              <a:rPr lang="en-GB">
                <a:solidFill>
                  <a:srgbClr val="FFFFFF"/>
                </a:solidFill>
              </a:rPr>
              <a:t>Ridgeway Academy</a:t>
            </a:r>
            <a:endParaRPr>
              <a:solidFill>
                <a:srgbClr val="FFFFFF"/>
              </a:solidFill>
            </a:endParaRPr>
          </a:p>
          <a:p>
            <a:pPr indent="-265099" lvl="0" marL="36576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904"/>
              <a:buChar char="🞂"/>
            </a:pPr>
            <a:r>
              <a:rPr lang="en-GB">
                <a:solidFill>
                  <a:srgbClr val="FFFFFF"/>
                </a:solidFill>
              </a:rPr>
              <a:t>Mount Grace</a:t>
            </a:r>
            <a:endParaRPr>
              <a:solidFill>
                <a:srgbClr val="FFFFFF"/>
              </a:solidFill>
            </a:endParaRPr>
          </a:p>
          <a:p>
            <a:pPr indent="-265099" lvl="0" marL="36576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904"/>
              <a:buChar char="🞂"/>
            </a:pPr>
            <a:r>
              <a:rPr lang="en-GB">
                <a:solidFill>
                  <a:srgbClr val="FFFFFF"/>
                </a:solidFill>
              </a:rPr>
              <a:t>Townsend, St Albans</a:t>
            </a:r>
            <a:endParaRPr>
              <a:solidFill>
                <a:srgbClr val="FFFFFF"/>
              </a:solidFill>
            </a:endParaRPr>
          </a:p>
          <a:p>
            <a:pPr indent="-144195" lvl="0" marL="365760" rtl="0" algn="l">
              <a:spcBef>
                <a:spcPts val="400"/>
              </a:spcBef>
              <a:spcAft>
                <a:spcPts val="0"/>
              </a:spcAft>
              <a:buClr>
                <a:srgbClr val="FFCC00"/>
              </a:buClr>
              <a:buSzPts val="1904"/>
              <a:buFont typeface="Noto Sans Symbols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9" name="Google Shape;139;p3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Where do our children go?</a:t>
            </a:r>
            <a:br>
              <a:rPr lang="en-GB"/>
            </a:br>
            <a:r>
              <a:rPr lang="en-GB"/>
              <a:t>2024- 2025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4"/>
              <a:buFont typeface="Noto Sans Symbols"/>
              <a:buNone/>
            </a:pPr>
            <a:r>
              <a:t/>
            </a:r>
            <a:endParaRPr sz="2800"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Font typeface="Noto Sans Symbols"/>
              <a:buNone/>
            </a:pPr>
            <a:r>
              <a:rPr lang="en-GB" sz="2800"/>
              <a:t>Absolute deadline is 31</a:t>
            </a:r>
            <a:r>
              <a:rPr baseline="30000" lang="en-GB" sz="2800"/>
              <a:t>st</a:t>
            </a:r>
            <a:r>
              <a:rPr lang="en-GB" sz="2800"/>
              <a:t> October 2025</a:t>
            </a:r>
            <a:endParaRPr sz="2800"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Font typeface="Noto Sans Symbols"/>
              <a:buNone/>
            </a:pPr>
            <a:r>
              <a:t/>
            </a:r>
            <a:endParaRPr sz="2800"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Font typeface="Noto Sans Symbols"/>
              <a:buNone/>
            </a:pPr>
            <a:r>
              <a:rPr lang="en-GB" sz="2800"/>
              <a:t>SIFs must be sent to schools by </a:t>
            </a:r>
            <a:r>
              <a:rPr lang="en-GB" sz="2800" u="sng"/>
              <a:t>31</a:t>
            </a:r>
            <a:r>
              <a:rPr baseline="30000" lang="en-GB" sz="2800" u="sng"/>
              <a:t>st</a:t>
            </a:r>
            <a:r>
              <a:rPr lang="en-GB" sz="2800" u="sng"/>
              <a:t> October 2025</a:t>
            </a:r>
            <a:endParaRPr sz="2800" u="sng"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4"/>
              <a:buFont typeface="Noto Sans Symbols"/>
              <a:buNone/>
            </a:pPr>
            <a:r>
              <a:t/>
            </a:r>
            <a:endParaRPr sz="2800" u="sng"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rPr lang="en-GB"/>
              <a:t>Application forms and supplementary information forms (SIFs) are found on:</a:t>
            </a:r>
            <a:endParaRPr/>
          </a:p>
          <a:p>
            <a:pPr indent="-255587" lvl="0" marL="36512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www.hertsdirect.org/admissions</a:t>
            </a:r>
            <a:r>
              <a:rPr lang="en-GB"/>
              <a:t> </a:t>
            </a:r>
            <a:endParaRPr/>
          </a:p>
        </p:txBody>
      </p:sp>
      <p:sp>
        <p:nvSpPr>
          <p:cNvPr id="146" name="Google Shape;146;p4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Deadlines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b="1" lang="en-GB"/>
              <a:t>Making an application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When you apply, you should list 4 schools in order of preference (we sometimes call this your "ranked" schools).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 u="sng">
                <a:solidFill>
                  <a:schemeClr val="hlink"/>
                </a:solidFill>
                <a:hlinkClick r:id="rId3"/>
              </a:rPr>
              <a:t>Research schools</a:t>
            </a:r>
            <a:r>
              <a:rPr lang="en-GB"/>
              <a:t> to help you make the right school preferences for your child.</a:t>
            </a:r>
            <a:endParaRPr/>
          </a:p>
          <a:p>
            <a:pPr indent="-255587" lvl="0" marL="365125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This includes looking at a school's admission rules (how they work out who will be offered a place).</a:t>
            </a:r>
            <a:endParaRPr/>
          </a:p>
          <a:p>
            <a:pPr indent="-139001" lvl="0" marL="365125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53" name="Google Shape;153;p5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32"/>
              <a:buChar char="🞂"/>
            </a:pPr>
            <a:r>
              <a:rPr lang="en-GB" sz="2400"/>
              <a:t>PUT DOWN 4 SCHOOLS in order of preference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32"/>
              <a:buChar char="🞂"/>
            </a:pPr>
            <a:r>
              <a:rPr lang="en-GB" sz="2400"/>
              <a:t>Be realistic and make 1 a local school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32"/>
              <a:buChar char="🞂"/>
            </a:pPr>
            <a:r>
              <a:rPr lang="en-GB" sz="2400"/>
              <a:t>Do not name independent schools on this form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32"/>
              <a:buChar char="🞂"/>
            </a:pPr>
            <a:r>
              <a:rPr lang="en-GB" sz="2400"/>
              <a:t>Can be filled in online or a paper copy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32"/>
              <a:buChar char="🞂"/>
            </a:pPr>
            <a:r>
              <a:rPr lang="en-GB" sz="2400"/>
              <a:t>Paper copy must be posted or delivered to the admissions team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32"/>
              <a:buChar char="🞂"/>
            </a:pPr>
            <a:r>
              <a:rPr lang="en-GB" sz="2400"/>
              <a:t>Computers available in school for online applications</a:t>
            </a:r>
            <a:endParaRPr/>
          </a:p>
          <a:p>
            <a:pPr indent="-255587" lvl="0" marL="365125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32"/>
              <a:buChar char="🞂"/>
            </a:pPr>
            <a:r>
              <a:rPr lang="en-GB" sz="2400"/>
              <a:t>Mrs Waugh available for support/advice</a:t>
            </a:r>
            <a:endParaRPr sz="2400"/>
          </a:p>
        </p:txBody>
      </p:sp>
      <p:sp>
        <p:nvSpPr>
          <p:cNvPr id="160" name="Google Shape;160;p6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"/>
          <p:cNvSpPr txBox="1"/>
          <p:nvPr>
            <p:ph idx="1" type="body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Font typeface="Noto Sans Symbols"/>
              <a:buChar char="🞂"/>
            </a:pPr>
            <a:r>
              <a:rPr lang="en-GB"/>
              <a:t>Apply online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   Send to the school: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🞂"/>
            </a:pPr>
            <a:r>
              <a:rPr lang="en-GB"/>
              <a:t>Loreto: SIF ( Form A) and Baptism Certificate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GB"/>
              <a:t>Nicholas Breakspear : SIF and Baptism Certificate and Certificate of Practice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🞂"/>
            </a:pPr>
            <a:r>
              <a:rPr lang="en-GB"/>
              <a:t> John Henry Newman: SIF, Certificate of Catholic Practice, Baptism Certificate </a:t>
            </a:r>
            <a:endParaRPr/>
          </a:p>
        </p:txBody>
      </p:sp>
      <p:sp>
        <p:nvSpPr>
          <p:cNvPr id="167" name="Google Shape;167;p9"/>
          <p:cNvSpPr txBox="1"/>
          <p:nvPr>
            <p:ph idx="12" type="sldNum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/>
              <a:t>Voluntary Aided / Academy Catholic Schools</a:t>
            </a:r>
            <a:endParaRPr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8d9c27340_0_0"/>
          <p:cNvSpPr txBox="1"/>
          <p:nvPr>
            <p:ph idx="1" type="body"/>
          </p:nvPr>
        </p:nvSpPr>
        <p:spPr>
          <a:xfrm>
            <a:off x="457200" y="1481138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700 children applied for 180 places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YOU MUST SEND SIF, BAPTISM CERTIFICATE and CERTIFICATE of CATHOLIC PRACTICE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No child without a Certificate of Catholic Practice was successful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No Catechumens or Eastern Christians got in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No baptised Catholics without a CCP who weren’t a sibling got in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No appeals were successful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Think very carefully about your choice 2 school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lang="en-GB"/>
              <a:t>Go to the open evenings</a:t>
            </a:r>
            <a:endParaRPr/>
          </a:p>
        </p:txBody>
      </p:sp>
      <p:sp>
        <p:nvSpPr>
          <p:cNvPr id="175" name="Google Shape;175;g348d9c27340_0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Nicholas Breakspear</a:t>
            </a:r>
            <a:endParaRPr/>
          </a:p>
        </p:txBody>
      </p:sp>
      <p:sp>
        <p:nvSpPr>
          <p:cNvPr id="176" name="Google Shape;176;g348d9c27340_0_0"/>
          <p:cNvSpPr txBox="1"/>
          <p:nvPr>
            <p:ph idx="12" type="sldNum"/>
          </p:nvPr>
        </p:nvSpPr>
        <p:spPr>
          <a:xfrm>
            <a:off x="8647113" y="6408738"/>
            <a:ext cx="3666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48d9c27340_0_7"/>
          <p:cNvSpPr txBox="1"/>
          <p:nvPr>
            <p:ph idx="1" type="body"/>
          </p:nvPr>
        </p:nvSpPr>
        <p:spPr>
          <a:xfrm>
            <a:off x="457200" y="1481138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BHGS : </a:t>
            </a:r>
            <a:r>
              <a:rPr lang="en-GB"/>
              <a:t>Thursday 18th September 5-8pm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Chancellor’s:</a:t>
            </a:r>
            <a:r>
              <a:rPr lang="en-GB"/>
              <a:t> Thursday 18th September 6-9pm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Loreto: </a:t>
            </a:r>
            <a:r>
              <a:rPr lang="en-GB"/>
              <a:t>Tuesday 30th September 4-7pm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Monk’s Walk:</a:t>
            </a:r>
            <a:r>
              <a:rPr lang="en-GB"/>
              <a:t> Thursday 2nd October 5-8pm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Mount Grace: </a:t>
            </a:r>
            <a:r>
              <a:rPr lang="en-GB"/>
              <a:t>Wednesday 17th September 5-8pm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NBS:</a:t>
            </a:r>
            <a:r>
              <a:rPr lang="en-GB"/>
              <a:t> Thursday 2nd October 5.30-8.30pm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Onslow :</a:t>
            </a:r>
            <a:r>
              <a:rPr lang="en-GB"/>
              <a:t>Tuesday 16th October 5.30-7.30pm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1" lang="en-GB"/>
              <a:t>Ridgeway: </a:t>
            </a:r>
            <a:r>
              <a:rPr lang="en-GB"/>
              <a:t>Thursday 11th September 6-8.30pm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348d9c27340_0_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Open Evenings</a:t>
            </a:r>
            <a:endParaRPr/>
          </a:p>
        </p:txBody>
      </p:sp>
      <p:sp>
        <p:nvSpPr>
          <p:cNvPr id="184" name="Google Shape;184;g348d9c27340_0_7"/>
          <p:cNvSpPr txBox="1"/>
          <p:nvPr>
            <p:ph idx="12" type="sldNum"/>
          </p:nvPr>
        </p:nvSpPr>
        <p:spPr>
          <a:xfrm>
            <a:off x="8647113" y="6408738"/>
            <a:ext cx="366600" cy="365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Concourse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Concourse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 xmlns:r="http://schemas.openxmlformats.org/officeDocument/2006/relationships">
  <a:clrScheme name="Concourse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 xmlns:r="http://schemas.openxmlformats.org/officeDocument/2006/relationships">
  <a:clrScheme name="Concourse">
    <a:dk1>
      <a:srgbClr val="000000"/>
    </a:dk1>
    <a:lt1>
      <a:srgbClr val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2009-09-15T08:31:59Z</dcterms:created>
  <dc:creator>User1</dc:creator>
</cp:coreProperties>
</file>